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82" r:id="rId3"/>
    <p:sldId id="273" r:id="rId4"/>
    <p:sldId id="274" r:id="rId5"/>
    <p:sldId id="299" r:id="rId6"/>
    <p:sldId id="298" r:id="rId7"/>
    <p:sldId id="300" r:id="rId8"/>
    <p:sldId id="301" r:id="rId9"/>
    <p:sldId id="302" r:id="rId10"/>
    <p:sldId id="283" r:id="rId11"/>
    <p:sldId id="284" r:id="rId12"/>
    <p:sldId id="304" r:id="rId13"/>
    <p:sldId id="286" r:id="rId14"/>
    <p:sldId id="294" r:id="rId15"/>
    <p:sldId id="285" r:id="rId16"/>
    <p:sldId id="314" r:id="rId17"/>
    <p:sldId id="315" r:id="rId18"/>
    <p:sldId id="288" r:id="rId19"/>
    <p:sldId id="295" r:id="rId20"/>
    <p:sldId id="305" r:id="rId21"/>
    <p:sldId id="306" r:id="rId22"/>
    <p:sldId id="321" r:id="rId23"/>
    <p:sldId id="308" r:id="rId24"/>
    <p:sldId id="296" r:id="rId25"/>
    <p:sldId id="309" r:id="rId26"/>
    <p:sldId id="310" r:id="rId27"/>
    <p:sldId id="311" r:id="rId28"/>
    <p:sldId id="297" r:id="rId29"/>
    <p:sldId id="313" r:id="rId30"/>
    <p:sldId id="322" r:id="rId31"/>
    <p:sldId id="312" r:id="rId32"/>
    <p:sldId id="293" r:id="rId33"/>
    <p:sldId id="317" r:id="rId34"/>
    <p:sldId id="291" r:id="rId35"/>
    <p:sldId id="319" r:id="rId36"/>
    <p:sldId id="318" r:id="rId37"/>
    <p:sldId id="316" r:id="rId38"/>
    <p:sldId id="320" r:id="rId3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hQAAKHaVTyusnKoDhx1t6hDmIx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85"/>
    <p:restoredTop sz="94556"/>
  </p:normalViewPr>
  <p:slideViewPr>
    <p:cSldViewPr snapToGrid="0">
      <p:cViewPr varScale="1">
        <p:scale>
          <a:sx n="108" d="100"/>
          <a:sy n="108" d="100"/>
        </p:scale>
        <p:origin x="2400" y="4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3cd844b3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3cd844b3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685800" y="1460665"/>
            <a:ext cx="7772400" cy="2068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in Mathematics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Lecture 6</a:t>
            </a:r>
            <a:endParaRPr dirty="0"/>
          </a:p>
          <a:p>
            <a:pPr>
              <a:buSzPct val="100000"/>
            </a:pPr>
            <a:r>
              <a:rPr lang="en-US" dirty="0">
                <a:solidFill>
                  <a:schemeClr val="tx1"/>
                </a:solidFill>
              </a:rPr>
              <a:t>Deep Learning in Mathematics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dirty="0">
                <a:solidFill>
                  <a:schemeClr val="dk1"/>
                </a:solidFill>
              </a:rPr>
              <a:t>Bar-Ilan University</a:t>
            </a:r>
            <a:r>
              <a:rPr lang="en-US" dirty="0">
                <a:solidFill>
                  <a:srgbClr val="888888"/>
                </a:solidFill>
              </a:rPr>
              <a:t> </a:t>
            </a:r>
            <a:endParaRPr dirty="0">
              <a:solidFill>
                <a:srgbClr val="888888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dirty="0">
                <a:solidFill>
                  <a:srgbClr val="888888"/>
                </a:solidFill>
              </a:rPr>
              <a:t> Nebius Academy | Stevens Institute of Technology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dirty="0">
                <a:solidFill>
                  <a:srgbClr val="888888"/>
                </a:solidFill>
              </a:rPr>
              <a:t>April </a:t>
            </a:r>
            <a:r>
              <a:rPr lang="ru-RU" dirty="0">
                <a:solidFill>
                  <a:srgbClr val="888888"/>
                </a:solidFill>
              </a:rPr>
              <a:t>2</a:t>
            </a:r>
            <a:r>
              <a:rPr lang="en-US" dirty="0">
                <a:solidFill>
                  <a:srgbClr val="888888"/>
                </a:solidFill>
              </a:rPr>
              <a:t>9, 2025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2504C-87FA-9AD9-F129-C47B73D2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data</a:t>
            </a:r>
            <a:endParaRPr lang="en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EA5EC-4EFC-D908-E832-8EECA126F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L" dirty="0"/>
              <a:t>General idea:</a:t>
            </a:r>
            <a:br>
              <a:rPr lang="en-IL" dirty="0"/>
            </a:br>
            <a:r>
              <a:rPr lang="en-IL" dirty="0"/>
              <a:t>We want to be able to process sequential data:</a:t>
            </a:r>
            <a:br>
              <a:rPr lang="en-IL" dirty="0"/>
            </a:b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01792-644A-6553-CEBE-178CC85E5F69}"/>
              </a:ext>
            </a:extLst>
          </p:cNvPr>
          <p:cNvSpPr txBox="1"/>
          <p:nvPr/>
        </p:nvSpPr>
        <p:spPr>
          <a:xfrm>
            <a:off x="813634" y="5987771"/>
            <a:ext cx="58898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I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0CF52B-47D0-0EAB-3952-BC20317ED041}"/>
                  </a:ext>
                </a:extLst>
              </p:cNvPr>
              <p:cNvSpPr txBox="1"/>
              <p:nvPr/>
            </p:nvSpPr>
            <p:spPr>
              <a:xfrm>
                <a:off x="659255" y="2910005"/>
                <a:ext cx="8229600" cy="3628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sz="2000" dirty="0"/>
                  <a:t>0, 1, 1, 2, 3, 5, 8, 13, 21…</a:t>
                </a:r>
              </a:p>
              <a:p>
                <a:endParaRPr lang="en-US" sz="2000" dirty="0"/>
              </a:p>
              <a:p>
                <a:r>
                  <a:rPr lang="ru-RU" sz="2000" dirty="0"/>
                  <a:t>В прямоугольном треугольнике квадрат гипотенузы равен сумме квадратов двух других сторон.</a:t>
                </a:r>
                <a:br>
                  <a:rPr lang="ru-RU" sz="2000" dirty="0">
                    <a:effectLst/>
                  </a:rPr>
                </a:br>
                <a:endParaRPr lang="ru-RU" sz="2000" dirty="0">
                  <a:effectLst/>
                </a:endParaRPr>
              </a:p>
              <a:p>
                <a:pPr rtl="1"/>
                <a:r>
                  <a:rPr lang="he-IL" sz="2000" dirty="0">
                    <a:effectLst/>
                  </a:rPr>
                  <a:t>במשולש ישר-זווית, ריבוע היתר שווה לסכום ריבועי שתי הצלעות האחרות.</a:t>
                </a:r>
                <a:endParaRPr lang="ru-RU" sz="2000" dirty="0">
                  <a:effectLst/>
                </a:endParaRPr>
              </a:p>
              <a:p>
                <a:endParaRPr lang="ru-RU" sz="2000" dirty="0"/>
              </a:p>
              <a:p>
                <a:r>
                  <a:rPr lang="en-US" sz="2000" dirty="0"/>
                  <a:t>In a right-angled triangle, the square of the hypotenuse is equal to the sum of the squares of the other two sides.</a:t>
                </a:r>
              </a:p>
              <a:p>
                <a:endParaRPr lang="en-US" sz="20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IL" sz="2000" dirty="0"/>
                  <a:t> - 17x + 4</a:t>
                </a:r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0CF52B-47D0-0EAB-3952-BC20317ED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55" y="2910005"/>
                <a:ext cx="8229600" cy="3628750"/>
              </a:xfrm>
              <a:prstGeom prst="rect">
                <a:avLst/>
              </a:prstGeom>
              <a:blipFill>
                <a:blip r:embed="rId2"/>
                <a:stretch>
                  <a:fillRect l="-770" t="-69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173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95B2-7F15-BC1E-DBEE-34389CCA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Types of problems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D2C61C5-8241-4057-33AB-64846BDA3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83" y="1701048"/>
            <a:ext cx="7668834" cy="459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338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41EB7-A544-4CA2-E7DD-6E625B400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A759-DA1A-8A31-18E5-77984633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Types of problems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D2545DB-FAC5-672C-7B66-B40F6466E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83" y="1701048"/>
            <a:ext cx="7668834" cy="459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F7D1887-9616-E57E-1C73-76016C320685}"/>
              </a:ext>
            </a:extLst>
          </p:cNvPr>
          <p:cNvSpPr/>
          <p:nvPr/>
        </p:nvSpPr>
        <p:spPr>
          <a:xfrm>
            <a:off x="3633849" y="3835730"/>
            <a:ext cx="5427024" cy="26956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13020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C34A-0868-8AB4-4D72-4A2FDDA2E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DE86-581B-C76F-27F9-35E5F175F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D3B8B-D07F-7491-D8D6-2ABA0842586F}"/>
              </a:ext>
            </a:extLst>
          </p:cNvPr>
          <p:cNvSpPr txBox="1"/>
          <p:nvPr/>
        </p:nvSpPr>
        <p:spPr>
          <a:xfrm>
            <a:off x="641627" y="1315123"/>
            <a:ext cx="41772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/>
              <a:t>Tokenization + Embedding</a:t>
            </a:r>
            <a:endParaRPr lang="en-US" dirty="0"/>
          </a:p>
          <a:p>
            <a:r>
              <a:rPr lang="en-US" i="1" dirty="0"/>
              <a:t>Breaking sequential data into discrete tokens and mapping each token to a vector representation.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Dividing continuous sequences into meaningful, learnable segments.(tokens)</a:t>
            </a:r>
            <a:endParaRPr lang="en-US" dirty="0"/>
          </a:p>
          <a:p>
            <a:endParaRPr lang="en-IL" dirty="0"/>
          </a:p>
          <a:p>
            <a:r>
              <a:rPr lang="en-US" i="1" dirty="0"/>
              <a:t>Representing each token or segment as a fixed-dimensional vector in an embedding space.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1E1BF-2B03-EE17-7255-A55F1F7DC2D6}"/>
              </a:ext>
            </a:extLst>
          </p:cNvPr>
          <p:cNvSpPr txBox="1"/>
          <p:nvPr/>
        </p:nvSpPr>
        <p:spPr>
          <a:xfrm>
            <a:off x="5643932" y="1315323"/>
            <a:ext cx="32272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 </a:t>
            </a:r>
            <a:r>
              <a:rPr lang="en-US" b="1" dirty="0"/>
              <a:t>Modeling</a:t>
            </a:r>
          </a:p>
          <a:p>
            <a:pPr>
              <a:buNone/>
            </a:pPr>
            <a:r>
              <a:rPr lang="en-US" i="1" dirty="0"/>
              <a:t>Using embeddings as input to learn patterns and predict outcomes.</a:t>
            </a:r>
            <a:endParaRPr lang="en-US" dirty="0"/>
          </a:p>
        </p:txBody>
      </p:sp>
      <p:pic>
        <p:nvPicPr>
          <p:cNvPr id="3078" name="Picture 6" descr="The Ultimate Guide to Word Embeddings">
            <a:extLst>
              <a:ext uri="{FF2B5EF4-FFF2-40B4-BE49-F238E27FC236}">
                <a16:creationId xmlns:a16="http://schemas.microsoft.com/office/drawing/2014/main" id="{6E0A1A71-7EB2-4547-2F73-6EC6D8FA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815391"/>
            <a:ext cx="3477141" cy="20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77CCEAD-459D-0E0A-D3F2-003756832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11" y="3429000"/>
            <a:ext cx="4423023" cy="1303839"/>
          </a:xfrm>
          <a:prstGeom prst="rect">
            <a:avLst/>
          </a:prstGeom>
        </p:spPr>
      </p:pic>
      <p:pic>
        <p:nvPicPr>
          <p:cNvPr id="3080" name="Picture 8" descr="undefined">
            <a:extLst>
              <a:ext uri="{FF2B5EF4-FFF2-40B4-BE49-F238E27FC236}">
                <a16:creationId xmlns:a16="http://schemas.microsoft.com/office/drawing/2014/main" id="{A4D39BA5-6A4B-B951-A856-E8F3C0A0D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161" y="2156157"/>
            <a:ext cx="4350977" cy="457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710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8976D-95BF-2014-7E2F-C4680BB43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126A5-1CE0-2212-859E-8EE29A8CE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>
                <a:latin typeface="+mj-lt"/>
              </a:rPr>
              <a:t>Preprocessing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14777C-C871-6814-5B87-D69E42D3F621}"/>
                  </a:ext>
                </a:extLst>
              </p:cNvPr>
              <p:cNvSpPr txBox="1"/>
              <p:nvPr/>
            </p:nvSpPr>
            <p:spPr>
              <a:xfrm>
                <a:off x="59376" y="1600518"/>
                <a:ext cx="9025247" cy="4641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0" dirty="0">
                    <a:latin typeface="+mj-lt"/>
                  </a:rPr>
                  <a:t>Reverse Polish Notation:</a:t>
                </a:r>
                <a:endParaRPr lang="en-US" sz="2800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func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−17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+4</m:t>
                    </m:r>
                  </m:oMath>
                </a14:m>
                <a:r>
                  <a:rPr lang="en-US" sz="2400" b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2 ∗ / +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17 ∗−4 +</m:t>
                    </m:r>
                  </m:oMath>
                </a14:m>
                <a:endParaRPr lang="en-US" sz="2800" dirty="0"/>
              </a:p>
              <a:p>
                <a:endParaRPr lang="en-IL" sz="2800" dirty="0"/>
              </a:p>
              <a:p>
                <a:r>
                  <a:rPr lang="en-IL" sz="2800" dirty="0"/>
                  <a:t>We want to process the data that comes to us as a flow of entities and we want to have a meaningfull structure.</a:t>
                </a:r>
              </a:p>
              <a:p>
                <a:endParaRPr lang="en-IL" sz="2800" dirty="0"/>
              </a:p>
              <a:p>
                <a:r>
                  <a:rPr lang="en-IL" sz="2400" dirty="0"/>
                  <a:t>Other examples:</a:t>
                </a:r>
              </a:p>
              <a:p>
                <a:pPr algn="ctr"/>
                <a:r>
                  <a:rPr lang="en-US" sz="2400" dirty="0"/>
                  <a:t>"**bold**" → "bold”</a:t>
                </a:r>
              </a:p>
              <a:p>
                <a:pPr algn="ctr"/>
                <a:r>
                  <a:rPr lang="en-IL" sz="2400" dirty="0"/>
                  <a:t>"12,345.67" → "12345.67”</a:t>
                </a:r>
              </a:p>
              <a:p>
                <a:pPr algn="ctr"/>
                <a:r>
                  <a:rPr lang="en-US" sz="2400" dirty="0"/>
                  <a:t>"hello@#" → "hello”</a:t>
                </a:r>
              </a:p>
              <a:p>
                <a:pPr algn="ctr"/>
                <a:r>
                  <a:rPr lang="en-US" sz="2400" dirty="0"/>
                  <a:t>"Hello" → "hello"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14777C-C871-6814-5B87-D69E42D3F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6" y="1600518"/>
                <a:ext cx="9025247" cy="4641848"/>
              </a:xfrm>
              <a:prstGeom prst="rect">
                <a:avLst/>
              </a:prstGeom>
              <a:blipFill>
                <a:blip r:embed="rId2"/>
                <a:stretch>
                  <a:fillRect l="-1404" t="-1639" r="-1124" b="-191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58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43B6D-FBCC-C820-DE0C-134ABD0A2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E960E-8F58-DC4C-850A-49F077A14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Tokenization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EF631-9D17-DA53-0165-DA95F6EE17CA}"/>
              </a:ext>
            </a:extLst>
          </p:cNvPr>
          <p:cNvSpPr txBox="1"/>
          <p:nvPr/>
        </p:nvSpPr>
        <p:spPr>
          <a:xfrm>
            <a:off x="185936" y="1423355"/>
            <a:ext cx="31113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3200" dirty="0"/>
              <a:t>Rule based tokenization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F72BA-8A82-2ECF-5DA9-6E732F9177A8}"/>
              </a:ext>
            </a:extLst>
          </p:cNvPr>
          <p:cNvSpPr txBox="1"/>
          <p:nvPr/>
        </p:nvSpPr>
        <p:spPr>
          <a:xfrm>
            <a:off x="4239093" y="1423355"/>
            <a:ext cx="2514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3200" dirty="0"/>
              <a:t>Statistical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6533D5-6B6C-DE15-F181-DA6193F8868D}"/>
              </a:ext>
            </a:extLst>
          </p:cNvPr>
          <p:cNvSpPr txBox="1"/>
          <p:nvPr/>
        </p:nvSpPr>
        <p:spPr>
          <a:xfrm>
            <a:off x="138434" y="2882179"/>
            <a:ext cx="397636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Word tokenization: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I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C000"/>
                </a:solidFill>
              </a:rPr>
              <a:t>enjoy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92D050"/>
                </a:solidFill>
              </a:rPr>
              <a:t>studying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the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B0F0"/>
                </a:solidFill>
              </a:rPr>
              <a:t>application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of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7030A0"/>
                </a:solidFill>
              </a:rPr>
              <a:t>AI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C00000"/>
                </a:solidFill>
              </a:rPr>
              <a:t>in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mathematics</a:t>
            </a:r>
            <a:r>
              <a:rPr lang="en-US" sz="2000" b="1" dirty="0">
                <a:solidFill>
                  <a:srgbClr val="FFC000"/>
                </a:solidFill>
              </a:rPr>
              <a:t>.</a:t>
            </a:r>
            <a:endParaRPr lang="en-US" sz="2000" dirty="0">
              <a:solidFill>
                <a:srgbClr val="FFC000"/>
              </a:solidFill>
            </a:endParaRPr>
          </a:p>
          <a:p>
            <a:endParaRPr lang="en-US" sz="2000" dirty="0"/>
          </a:p>
          <a:p>
            <a:r>
              <a:rPr lang="en-US" sz="2000" b="1" dirty="0">
                <a:solidFill>
                  <a:schemeClr val="tx1"/>
                </a:solidFill>
              </a:rPr>
              <a:t>Letter tokenization:</a:t>
            </a:r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I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C000"/>
                </a:solidFill>
              </a:rPr>
              <a:t>e</a:t>
            </a:r>
            <a:r>
              <a:rPr lang="en-US" sz="2000" b="1" dirty="0">
                <a:solidFill>
                  <a:srgbClr val="92D050"/>
                </a:solidFill>
              </a:rPr>
              <a:t>n</a:t>
            </a:r>
            <a:r>
              <a:rPr lang="en-US" sz="2000" b="1" dirty="0">
                <a:solidFill>
                  <a:srgbClr val="00B050"/>
                </a:solidFill>
              </a:rPr>
              <a:t>j</a:t>
            </a:r>
            <a:r>
              <a:rPr lang="en-US" sz="2000" b="1" dirty="0">
                <a:solidFill>
                  <a:srgbClr val="00B0F0"/>
                </a:solidFill>
              </a:rPr>
              <a:t>o</a:t>
            </a:r>
            <a:r>
              <a:rPr lang="en-US" sz="2000" b="1" dirty="0">
                <a:solidFill>
                  <a:srgbClr val="0070C0"/>
                </a:solidFill>
              </a:rPr>
              <a:t>y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92D050"/>
                </a:solidFill>
              </a:rPr>
              <a:t>s</a:t>
            </a:r>
            <a:r>
              <a:rPr lang="en-US" sz="2000" b="1" dirty="0">
                <a:solidFill>
                  <a:srgbClr val="00B050"/>
                </a:solidFill>
              </a:rPr>
              <a:t>t</a:t>
            </a:r>
            <a:r>
              <a:rPr lang="en-US" sz="2000" b="1" dirty="0">
                <a:solidFill>
                  <a:srgbClr val="00B0F0"/>
                </a:solidFill>
              </a:rPr>
              <a:t>u</a:t>
            </a:r>
            <a:r>
              <a:rPr lang="en-US" sz="2000" b="1" dirty="0">
                <a:solidFill>
                  <a:srgbClr val="0070C0"/>
                </a:solidFill>
              </a:rPr>
              <a:t>d</a:t>
            </a:r>
            <a:r>
              <a:rPr lang="en-US" sz="2000" b="1" dirty="0">
                <a:solidFill>
                  <a:srgbClr val="7030A0"/>
                </a:solidFill>
              </a:rPr>
              <a:t>y</a:t>
            </a:r>
            <a:r>
              <a:rPr lang="en-US" sz="2000" b="1" dirty="0">
                <a:solidFill>
                  <a:srgbClr val="C00000"/>
                </a:solidFill>
              </a:rPr>
              <a:t>i</a:t>
            </a:r>
            <a:r>
              <a:rPr lang="en-US" sz="2000" b="1" dirty="0">
                <a:solidFill>
                  <a:srgbClr val="FF0000"/>
                </a:solidFill>
              </a:rPr>
              <a:t>n</a:t>
            </a:r>
            <a:r>
              <a:rPr lang="en-US" sz="2000" b="1" dirty="0">
                <a:solidFill>
                  <a:srgbClr val="92D050"/>
                </a:solidFill>
              </a:rPr>
              <a:t>g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t</a:t>
            </a:r>
            <a:r>
              <a:rPr lang="en-US" sz="2000" b="1" dirty="0">
                <a:solidFill>
                  <a:srgbClr val="00B0F0"/>
                </a:solidFill>
              </a:rPr>
              <a:t>h</a:t>
            </a:r>
            <a:r>
              <a:rPr lang="en-US" sz="2000" b="1" dirty="0">
                <a:solidFill>
                  <a:srgbClr val="0070C0"/>
                </a:solidFill>
              </a:rPr>
              <a:t>e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C00000"/>
                </a:solidFill>
              </a:rPr>
              <a:t>a</a:t>
            </a:r>
            <a:r>
              <a:rPr lang="en-US" sz="2000" b="1" dirty="0">
                <a:solidFill>
                  <a:srgbClr val="FF0000"/>
                </a:solidFill>
              </a:rPr>
              <a:t>p</a:t>
            </a:r>
            <a:r>
              <a:rPr lang="en-US" sz="2000" b="1" dirty="0">
                <a:solidFill>
                  <a:srgbClr val="FFC000"/>
                </a:solidFill>
              </a:rPr>
              <a:t>p</a:t>
            </a:r>
            <a:r>
              <a:rPr lang="en-US" sz="2000" b="1" dirty="0">
                <a:solidFill>
                  <a:srgbClr val="92D050"/>
                </a:solidFill>
              </a:rPr>
              <a:t>l</a:t>
            </a:r>
            <a:r>
              <a:rPr lang="en-US" sz="2000" b="1" dirty="0">
                <a:solidFill>
                  <a:srgbClr val="00B050"/>
                </a:solidFill>
              </a:rPr>
              <a:t>i</a:t>
            </a:r>
            <a:r>
              <a:rPr lang="en-US" sz="2000" b="1" dirty="0">
                <a:solidFill>
                  <a:srgbClr val="00B0F0"/>
                </a:solidFill>
              </a:rPr>
              <a:t>c</a:t>
            </a:r>
            <a:r>
              <a:rPr lang="en-US" sz="2000" b="1" dirty="0">
                <a:solidFill>
                  <a:srgbClr val="0070C0"/>
                </a:solidFill>
              </a:rPr>
              <a:t>a</a:t>
            </a:r>
            <a:r>
              <a:rPr lang="en-US" sz="2000" b="1" dirty="0">
                <a:solidFill>
                  <a:srgbClr val="002060"/>
                </a:solidFill>
              </a:rPr>
              <a:t>t</a:t>
            </a:r>
            <a:r>
              <a:rPr lang="en-US" sz="2000" b="1" dirty="0">
                <a:solidFill>
                  <a:srgbClr val="7030A0"/>
                </a:solidFill>
              </a:rPr>
              <a:t>i</a:t>
            </a:r>
            <a:r>
              <a:rPr lang="en-US" sz="2000" b="1" dirty="0">
                <a:solidFill>
                  <a:srgbClr val="FF0000"/>
                </a:solidFill>
              </a:rPr>
              <a:t>o</a:t>
            </a:r>
            <a:r>
              <a:rPr lang="en-US" sz="2000" b="1" dirty="0">
                <a:solidFill>
                  <a:srgbClr val="00B0F0"/>
                </a:solidFill>
              </a:rPr>
              <a:t>n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o</a:t>
            </a:r>
            <a:r>
              <a:rPr lang="en-US" sz="2000" b="1" dirty="0">
                <a:solidFill>
                  <a:srgbClr val="FFC000"/>
                </a:solidFill>
              </a:rPr>
              <a:t>f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7030A0"/>
                </a:solidFill>
              </a:rPr>
              <a:t>A</a:t>
            </a:r>
            <a:r>
              <a:rPr lang="en-US" sz="2000" b="1" dirty="0">
                <a:solidFill>
                  <a:srgbClr val="C00000"/>
                </a:solidFill>
              </a:rPr>
              <a:t>I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i</a:t>
            </a:r>
            <a:r>
              <a:rPr lang="en-US" sz="2000" b="1" dirty="0">
                <a:solidFill>
                  <a:srgbClr val="FFC000"/>
                </a:solidFill>
              </a:rPr>
              <a:t>n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92D050"/>
                </a:solidFill>
              </a:rPr>
              <a:t>m</a:t>
            </a:r>
            <a:r>
              <a:rPr lang="en-US" sz="2000" b="1" dirty="0">
                <a:solidFill>
                  <a:srgbClr val="00B050"/>
                </a:solidFill>
              </a:rPr>
              <a:t>a</a:t>
            </a:r>
            <a:r>
              <a:rPr lang="en-US" sz="2000" b="1" dirty="0">
                <a:solidFill>
                  <a:srgbClr val="00B0F0"/>
                </a:solidFill>
              </a:rPr>
              <a:t>t</a:t>
            </a:r>
            <a:r>
              <a:rPr lang="en-US" sz="2000" b="1" dirty="0">
                <a:solidFill>
                  <a:srgbClr val="0070C0"/>
                </a:solidFill>
              </a:rPr>
              <a:t>h</a:t>
            </a:r>
            <a:r>
              <a:rPr lang="en-US" sz="2000" b="1" dirty="0">
                <a:solidFill>
                  <a:srgbClr val="002060"/>
                </a:solidFill>
              </a:rPr>
              <a:t>e</a:t>
            </a:r>
            <a:r>
              <a:rPr lang="en-US" sz="2000" b="1" dirty="0">
                <a:solidFill>
                  <a:srgbClr val="7030A0"/>
                </a:solidFill>
              </a:rPr>
              <a:t>m</a:t>
            </a:r>
            <a:r>
              <a:rPr lang="en-US" sz="2000" b="1" dirty="0">
                <a:solidFill>
                  <a:srgbClr val="C00000"/>
                </a:solidFill>
              </a:rPr>
              <a:t>a</a:t>
            </a:r>
            <a:r>
              <a:rPr lang="en-US" sz="2000" b="1" dirty="0">
                <a:solidFill>
                  <a:srgbClr val="FF0000"/>
                </a:solidFill>
              </a:rPr>
              <a:t>t</a:t>
            </a:r>
            <a:r>
              <a:rPr lang="en-US" sz="2000" b="1" dirty="0">
                <a:solidFill>
                  <a:srgbClr val="FFC000"/>
                </a:solidFill>
              </a:rPr>
              <a:t>i</a:t>
            </a:r>
            <a:r>
              <a:rPr lang="en-US" sz="2000" b="1" dirty="0">
                <a:solidFill>
                  <a:srgbClr val="92D050"/>
                </a:solidFill>
              </a:rPr>
              <a:t>c</a:t>
            </a:r>
            <a:r>
              <a:rPr lang="en-US" sz="2000" b="1" dirty="0">
                <a:solidFill>
                  <a:srgbClr val="00B050"/>
                </a:solidFill>
              </a:rPr>
              <a:t>s</a:t>
            </a:r>
            <a:r>
              <a:rPr lang="en-US" sz="2000" b="1" dirty="0">
                <a:solidFill>
                  <a:srgbClr val="00B0F0"/>
                </a:solidFill>
              </a:rPr>
              <a:t>.</a:t>
            </a:r>
            <a:endParaRPr lang="en-US" sz="2000" dirty="0">
              <a:solidFill>
                <a:srgbClr val="00B0F0"/>
              </a:solidFill>
            </a:endParaRPr>
          </a:p>
          <a:p>
            <a:endParaRPr lang="en-US" sz="2000" dirty="0"/>
          </a:p>
          <a:p>
            <a:r>
              <a:rPr lang="en-US" sz="2000" b="1" dirty="0">
                <a:solidFill>
                  <a:schemeClr val="tx1"/>
                </a:solidFill>
              </a:rPr>
              <a:t>Grammar tokenization:</a:t>
            </a:r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I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C000"/>
                </a:solidFill>
              </a:rPr>
              <a:t>enjoy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92D050"/>
                </a:solidFill>
              </a:rPr>
              <a:t>study</a:t>
            </a:r>
            <a:r>
              <a:rPr lang="en-US" sz="2000" b="1" dirty="0">
                <a:solidFill>
                  <a:srgbClr val="C00000"/>
                </a:solidFill>
              </a:rPr>
              <a:t>ing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the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B0F0"/>
                </a:solidFill>
              </a:rPr>
              <a:t>applic</a:t>
            </a:r>
            <a:r>
              <a:rPr lang="en-US" sz="2000" b="1" dirty="0">
                <a:solidFill>
                  <a:srgbClr val="C00000"/>
                </a:solidFill>
              </a:rPr>
              <a:t>ation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of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7030A0"/>
                </a:solidFill>
              </a:rPr>
              <a:t>AI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C00000"/>
                </a:solidFill>
              </a:rPr>
              <a:t>in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mathematics</a:t>
            </a:r>
            <a:r>
              <a:rPr lang="en-US" sz="2000" b="1" dirty="0">
                <a:solidFill>
                  <a:srgbClr val="FFC000"/>
                </a:solidFill>
              </a:rPr>
              <a:t>.</a:t>
            </a:r>
            <a:endParaRPr lang="en-US" sz="2000" dirty="0">
              <a:solidFill>
                <a:srgbClr val="FFC000"/>
              </a:solidFill>
            </a:endParaRPr>
          </a:p>
        </p:txBody>
      </p:sp>
      <p:pic>
        <p:nvPicPr>
          <p:cNvPr id="14" name="Picture 1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88D2DB4-AE9F-2A86-14B4-3CC17218E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093" y="2956371"/>
            <a:ext cx="4904907" cy="332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51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5539-BD83-85B6-5709-E3598DC7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Byte Pair Encoding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7620E2E-86F8-EE1F-5E7E-62712EF6F21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114300" indent="0">
                  <a:buNone/>
                </a:pPr>
                <a:r>
                  <a:rPr lang="en-US" sz="3200" dirty="0" err="1">
                    <a:solidFill>
                      <a:srgbClr val="FF0000"/>
                    </a:solidFill>
                  </a:rPr>
                  <a:t>aa</a:t>
                </a:r>
                <a:r>
                  <a:rPr lang="en-US" sz="3200" dirty="0" err="1"/>
                  <a:t>abd</a:t>
                </a:r>
                <a:r>
                  <a:rPr lang="en-US" sz="3200" dirty="0" err="1">
                    <a:solidFill>
                      <a:srgbClr val="FF0000"/>
                    </a:solidFill>
                  </a:rPr>
                  <a:t>aa</a:t>
                </a:r>
                <a:r>
                  <a:rPr lang="en-US" sz="3200" dirty="0" err="1"/>
                  <a:t>abac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ru-RU" sz="3200" b="1" i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L" sz="3200" dirty="0"/>
                  <a:t> </a:t>
                </a:r>
                <a:r>
                  <a:rPr lang="en-US" sz="3200" dirty="0"/>
                  <a:t>Z</a:t>
                </a:r>
                <a:r>
                  <a:rPr lang="en-US" sz="3200" dirty="0">
                    <a:solidFill>
                      <a:srgbClr val="FF0000"/>
                    </a:solidFill>
                  </a:rPr>
                  <a:t>ab</a:t>
                </a:r>
                <a:r>
                  <a:rPr lang="en-US" sz="3200" dirty="0"/>
                  <a:t>dZ</a:t>
                </a:r>
                <a:r>
                  <a:rPr lang="en-US" sz="3200" dirty="0">
                    <a:solidFill>
                      <a:srgbClr val="FF0000"/>
                    </a:solidFill>
                  </a:rPr>
                  <a:t>ab</a:t>
                </a:r>
                <a:r>
                  <a:rPr lang="en-US" sz="3200" dirty="0"/>
                  <a:t>ac </a:t>
                </a:r>
                <a14:m>
                  <m:oMath xmlns:m="http://schemas.openxmlformats.org/officeDocument/2006/math">
                    <m:r>
                      <a:rPr lang="ru-RU" sz="3200" b="1" i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L" sz="3200" dirty="0"/>
                  <a:t> </a:t>
                </a:r>
                <a:r>
                  <a:rPr lang="en-US" sz="3200" dirty="0" err="1">
                    <a:solidFill>
                      <a:srgbClr val="FF0000"/>
                    </a:solidFill>
                  </a:rPr>
                  <a:t>ZY</a:t>
                </a:r>
                <a:r>
                  <a:rPr lang="en-US" sz="3200" dirty="0" err="1"/>
                  <a:t>d</a:t>
                </a:r>
                <a:r>
                  <a:rPr lang="en-US" sz="3200" dirty="0" err="1">
                    <a:solidFill>
                      <a:srgbClr val="FF0000"/>
                    </a:solidFill>
                  </a:rPr>
                  <a:t>ZY</a:t>
                </a:r>
                <a:r>
                  <a:rPr lang="en-US" sz="3200" dirty="0" err="1"/>
                  <a:t>ac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ru-RU" sz="3200" b="1" i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L" sz="3200" dirty="0"/>
                  <a:t> </a:t>
                </a:r>
                <a:r>
                  <a:rPr lang="en-US" sz="3200" dirty="0" err="1"/>
                  <a:t>XdXac</a:t>
                </a:r>
                <a:endParaRPr lang="en-IL" sz="3200" dirty="0"/>
              </a:p>
              <a:p>
                <a:pPr marL="114300" indent="0">
                  <a:buNone/>
                </a:pPr>
                <a:r>
                  <a:rPr lang="en-IL" dirty="0"/>
                  <a:t>Real life Chat GPT tokenizer:</a:t>
                </a:r>
              </a:p>
              <a:p>
                <a:pPr marL="114300" indent="0">
                  <a:buNone/>
                </a:pPr>
                <a:endParaRPr lang="en-IL" dirty="0"/>
              </a:p>
              <a:p>
                <a:pPr marL="114300" indent="0">
                  <a:buNone/>
                </a:pPr>
                <a:r>
                  <a:rPr lang="en-IL" sz="2400" dirty="0"/>
                  <a:t>English is better </a:t>
                </a:r>
                <a:r>
                  <a:rPr lang="en-US" sz="2400" dirty="0"/>
                  <a:t>c</a:t>
                </a:r>
                <a:r>
                  <a:rPr lang="en-IL" sz="2400" dirty="0"/>
                  <a:t>overed </a:t>
                </a:r>
              </a:p>
              <a:p>
                <a:pPr marL="114300" indent="0">
                  <a:buNone/>
                </a:pPr>
                <a:r>
                  <a:rPr lang="en-US" sz="2400" dirty="0"/>
                  <a:t>B</a:t>
                </a:r>
                <a:r>
                  <a:rPr lang="en-IL" sz="2400" dirty="0"/>
                  <a:t>ecause it has more examples </a:t>
                </a:r>
              </a:p>
              <a:p>
                <a:pPr marL="114300" indent="0">
                  <a:buNone/>
                </a:pPr>
                <a:r>
                  <a:rPr lang="en-US" sz="2400" dirty="0"/>
                  <a:t>i</a:t>
                </a:r>
                <a:r>
                  <a:rPr lang="en-IL" sz="2400" dirty="0"/>
                  <a:t>n absolute values.</a:t>
                </a:r>
              </a:p>
              <a:p>
                <a:pPr marL="114300" indent="0">
                  <a:buNone/>
                </a:pPr>
                <a:endParaRPr lang="en-IL" sz="2400" dirty="0"/>
              </a:p>
              <a:p>
                <a:pPr marL="114300" indent="0">
                  <a:buNone/>
                </a:pPr>
                <a:r>
                  <a:rPr lang="en-IL" sz="2400" dirty="0"/>
                  <a:t>Hebrew tokens are placed in </a:t>
                </a:r>
              </a:p>
              <a:p>
                <a:pPr marL="114300" indent="0">
                  <a:buNone/>
                </a:pPr>
                <a:r>
                  <a:rPr lang="en-US" sz="2400" dirty="0"/>
                  <a:t>t</a:t>
                </a:r>
                <a:r>
                  <a:rPr lang="en-IL" sz="2400" dirty="0"/>
                  <a:t>he left to right direction as</a:t>
                </a:r>
              </a:p>
              <a:p>
                <a:pPr marL="114300" indent="0">
                  <a:buNone/>
                </a:pPr>
                <a:r>
                  <a:rPr lang="en-US" sz="2400" dirty="0"/>
                  <a:t>W</a:t>
                </a:r>
                <a:r>
                  <a:rPr lang="en-IL" sz="2400" dirty="0"/>
                  <a:t>ell because of how they are </a:t>
                </a:r>
              </a:p>
              <a:p>
                <a:pPr marL="114300" indent="0">
                  <a:buNone/>
                </a:pPr>
                <a:r>
                  <a:rPr lang="en-IL" sz="2400" dirty="0"/>
                  <a:t>processed.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7620E2E-86F8-EE1F-5E7E-62712EF6F2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309" t="-140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E32713-ABA9-8682-D24E-91FE46EC2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345" y="3041958"/>
            <a:ext cx="4538188" cy="308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55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A97E6-1343-9E34-FF41-6304A0FA8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385B1-3EC0-0CE4-C455-D4E77CC4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Byte Pair Encoding</a:t>
            </a:r>
            <a:endParaRPr lang="en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4EAC9A-2174-B17F-3E58-7F4D0EED2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871" y="1852203"/>
            <a:ext cx="3885489" cy="433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0CD4AF-35BF-B2B5-3894-8CFBD32C399E}"/>
              </a:ext>
            </a:extLst>
          </p:cNvPr>
          <p:cNvSpPr txBox="1"/>
          <p:nvPr/>
        </p:nvSpPr>
        <p:spPr>
          <a:xfrm>
            <a:off x="605642" y="1490928"/>
            <a:ext cx="3885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/>
              <a:t>Something goes wrong with numbers </a:t>
            </a:r>
          </a:p>
          <a:p>
            <a:r>
              <a:rPr lang="en-IL" sz="2400" dirty="0"/>
              <a:t>Why would we expect it?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34352B-E29A-EEDF-34AF-335190FF957B}"/>
              </a:ext>
            </a:extLst>
          </p:cNvPr>
          <p:cNvSpPr txBox="1"/>
          <p:nvPr/>
        </p:nvSpPr>
        <p:spPr>
          <a:xfrm>
            <a:off x="700644" y="3669474"/>
            <a:ext cx="32894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/>
              <a:t>Sometimes it can detect morphemes, but generally it can do something strange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4A3EF8-BF39-75E0-FDD4-C7DD4E3D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825" y="4219354"/>
            <a:ext cx="5130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35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534BB-E908-BD71-8B31-DA9F93EB5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AE16-4A77-07FC-C86F-B8A22CD64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3E3512-017A-DAE6-391D-2560212AF102}"/>
                  </a:ext>
                </a:extLst>
              </p:cNvPr>
              <p:cNvSpPr txBox="1"/>
              <p:nvPr/>
            </p:nvSpPr>
            <p:spPr>
              <a:xfrm>
                <a:off x="481777" y="1417638"/>
                <a:ext cx="8180445" cy="1052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Embeddings that we want for machine learning algorithms: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3E3512-017A-DAE6-391D-2560212AF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77" y="1417638"/>
                <a:ext cx="8180445" cy="1052981"/>
              </a:xfrm>
              <a:prstGeom prst="rect">
                <a:avLst/>
              </a:prstGeom>
              <a:blipFill>
                <a:blip r:embed="rId2"/>
                <a:stretch>
                  <a:fillRect l="-1084" t="-4762" r="-1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23A55C-A7BB-7B83-B9DA-49C1D9D3D9BB}"/>
              </a:ext>
            </a:extLst>
          </p:cNvPr>
          <p:cNvSpPr/>
          <p:nvPr/>
        </p:nvSpPr>
        <p:spPr>
          <a:xfrm>
            <a:off x="1068777" y="2637786"/>
            <a:ext cx="1603169" cy="5106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>
                <a:solidFill>
                  <a:sysClr val="windowText" lastClr="000000"/>
                </a:solidFill>
              </a:rPr>
              <a:t>I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E0BA22-A17B-183E-0FDA-797436EDA9E7}"/>
              </a:ext>
            </a:extLst>
          </p:cNvPr>
          <p:cNvSpPr/>
          <p:nvPr/>
        </p:nvSpPr>
        <p:spPr>
          <a:xfrm>
            <a:off x="1068779" y="3460152"/>
            <a:ext cx="1603169" cy="5106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>
                <a:solidFill>
                  <a:schemeClr val="tx1"/>
                </a:solidFill>
              </a:rPr>
              <a:t>Enjoy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8A7AE27-1741-4834-96E5-7793CE620710}"/>
              </a:ext>
            </a:extLst>
          </p:cNvPr>
          <p:cNvSpPr/>
          <p:nvPr/>
        </p:nvSpPr>
        <p:spPr>
          <a:xfrm>
            <a:off x="1068779" y="4282518"/>
            <a:ext cx="1603169" cy="5106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>
                <a:solidFill>
                  <a:schemeClr val="tx1"/>
                </a:solidFill>
              </a:rPr>
              <a:t>Study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9716C87-2EA3-ED22-87B8-F726E8E96A78}"/>
              </a:ext>
            </a:extLst>
          </p:cNvPr>
          <p:cNvSpPr/>
          <p:nvPr/>
        </p:nvSpPr>
        <p:spPr>
          <a:xfrm>
            <a:off x="1068779" y="5104884"/>
            <a:ext cx="1603169" cy="5106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>
                <a:solidFill>
                  <a:schemeClr val="tx1"/>
                </a:solidFill>
              </a:rPr>
              <a:t>Math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3C9C438-4218-1B46-A86F-4BBD7DC7EDFB}"/>
              </a:ext>
            </a:extLst>
          </p:cNvPr>
          <p:cNvSpPr/>
          <p:nvPr/>
        </p:nvSpPr>
        <p:spPr>
          <a:xfrm>
            <a:off x="1068778" y="5927251"/>
            <a:ext cx="1603169" cy="5106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>
                <a:solidFill>
                  <a:schemeClr val="tx1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89BA8E27-60A7-7D74-8D46-F4869B3AF739}"/>
                  </a:ext>
                </a:extLst>
              </p:cNvPr>
              <p:cNvSpPr/>
              <p:nvPr/>
            </p:nvSpPr>
            <p:spPr>
              <a:xfrm>
                <a:off x="6472054" y="2637786"/>
                <a:ext cx="1603169" cy="510639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(1.2, 0.3, 5.7)</m:t>
                      </m:r>
                    </m:oMath>
                  </m:oMathPara>
                </a14:m>
                <a:endParaRPr lang="en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89BA8E27-60A7-7D74-8D46-F4869B3AF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054" y="2637786"/>
                <a:ext cx="1603169" cy="51063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A56392D9-09CA-583A-EC9A-4E57E17FCC44}"/>
                  </a:ext>
                </a:extLst>
              </p:cNvPr>
              <p:cNvSpPr/>
              <p:nvPr/>
            </p:nvSpPr>
            <p:spPr>
              <a:xfrm>
                <a:off x="6472056" y="3460152"/>
                <a:ext cx="1603169" cy="510639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(−2.3, 4.3, 1.9)</m:t>
                      </m:r>
                    </m:oMath>
                  </m:oMathPara>
                </a14:m>
                <a:endParaRPr lang="en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A56392D9-09CA-583A-EC9A-4E57E17FCC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056" y="3460152"/>
                <a:ext cx="1603169" cy="51063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439C0C8A-2848-E99B-860A-F42B46613501}"/>
                  </a:ext>
                </a:extLst>
              </p:cNvPr>
              <p:cNvSpPr/>
              <p:nvPr/>
            </p:nvSpPr>
            <p:spPr>
              <a:xfrm>
                <a:off x="6472056" y="4282518"/>
                <a:ext cx="1603169" cy="510639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(9.0, 2.6, −1.3)</m:t>
                      </m:r>
                    </m:oMath>
                  </m:oMathPara>
                </a14:m>
                <a:endParaRPr lang="en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439C0C8A-2848-E99B-860A-F42B46613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056" y="4282518"/>
                <a:ext cx="1603169" cy="51063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4FF81404-9432-5D67-6523-F8EFE2EB92DA}"/>
                  </a:ext>
                </a:extLst>
              </p:cNvPr>
              <p:cNvSpPr/>
              <p:nvPr/>
            </p:nvSpPr>
            <p:spPr>
              <a:xfrm>
                <a:off x="6472056" y="5104884"/>
                <a:ext cx="1603169" cy="510639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(0.9,−3.5,9.1)</m:t>
                      </m:r>
                    </m:oMath>
                  </m:oMathPara>
                </a14:m>
                <a:endParaRPr lang="en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4FF81404-9432-5D67-6523-F8EFE2EB92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056" y="5104884"/>
                <a:ext cx="1603169" cy="51063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7ADD960E-7833-D685-BB03-0FAB79D7647C}"/>
                  </a:ext>
                </a:extLst>
              </p:cNvPr>
              <p:cNvSpPr/>
              <p:nvPr/>
            </p:nvSpPr>
            <p:spPr>
              <a:xfrm>
                <a:off x="6472055" y="5927251"/>
                <a:ext cx="1603169" cy="510639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(0.2, 0.5, −1.0)</m:t>
                      </m:r>
                    </m:oMath>
                  </m:oMathPara>
                </a14:m>
                <a:endParaRPr lang="en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7ADD960E-7833-D685-BB03-0FAB79D76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055" y="5927251"/>
                <a:ext cx="1603169" cy="51063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8079F6-62FF-AADA-C822-6C4137A18656}"/>
              </a:ext>
            </a:extLst>
          </p:cNvPr>
          <p:cNvCxnSpPr>
            <a:stCxn id="8" idx="3"/>
            <a:endCxn id="15" idx="1"/>
          </p:cNvCxnSpPr>
          <p:nvPr/>
        </p:nvCxnSpPr>
        <p:spPr>
          <a:xfrm>
            <a:off x="2671946" y="2893106"/>
            <a:ext cx="38001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F22913-085D-EA03-E4B2-0A046AFE8312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2671948" y="3715472"/>
            <a:ext cx="38001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72D1A86-D0D1-27B2-BC81-70E2A517C299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>
            <a:off x="2671948" y="4537838"/>
            <a:ext cx="38001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196CDFE-B861-2285-0766-13BCA8CA6E63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>
            <a:off x="2671948" y="5360204"/>
            <a:ext cx="38001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482FF4A-7A92-DBE1-E30A-026D2C819707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>
            <a:off x="2671947" y="6182571"/>
            <a:ext cx="38001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279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71994-8402-6A82-539B-3D5CCA7DA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196D6-BD51-291C-5BD3-187ACC26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One Hot Encoding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C2092B-ADE9-BC83-FC5E-58C29C72D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84428"/>
              </p:ext>
            </p:extLst>
          </p:nvPr>
        </p:nvGraphicFramePr>
        <p:xfrm>
          <a:off x="3780316" y="1868678"/>
          <a:ext cx="5157846" cy="2205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94">
                  <a:extLst>
                    <a:ext uri="{9D8B030D-6E8A-4147-A177-3AD203B41FA5}">
                      <a16:colId xmlns:a16="http://schemas.microsoft.com/office/drawing/2014/main" val="1458471314"/>
                    </a:ext>
                  </a:extLst>
                </a:gridCol>
                <a:gridCol w="573094">
                  <a:extLst>
                    <a:ext uri="{9D8B030D-6E8A-4147-A177-3AD203B41FA5}">
                      <a16:colId xmlns:a16="http://schemas.microsoft.com/office/drawing/2014/main" val="3303411051"/>
                    </a:ext>
                  </a:extLst>
                </a:gridCol>
                <a:gridCol w="573094">
                  <a:extLst>
                    <a:ext uri="{9D8B030D-6E8A-4147-A177-3AD203B41FA5}">
                      <a16:colId xmlns:a16="http://schemas.microsoft.com/office/drawing/2014/main" val="853950451"/>
                    </a:ext>
                  </a:extLst>
                </a:gridCol>
                <a:gridCol w="573094">
                  <a:extLst>
                    <a:ext uri="{9D8B030D-6E8A-4147-A177-3AD203B41FA5}">
                      <a16:colId xmlns:a16="http://schemas.microsoft.com/office/drawing/2014/main" val="527063361"/>
                    </a:ext>
                  </a:extLst>
                </a:gridCol>
                <a:gridCol w="573094">
                  <a:extLst>
                    <a:ext uri="{9D8B030D-6E8A-4147-A177-3AD203B41FA5}">
                      <a16:colId xmlns:a16="http://schemas.microsoft.com/office/drawing/2014/main" val="4178397403"/>
                    </a:ext>
                  </a:extLst>
                </a:gridCol>
                <a:gridCol w="573094">
                  <a:extLst>
                    <a:ext uri="{9D8B030D-6E8A-4147-A177-3AD203B41FA5}">
                      <a16:colId xmlns:a16="http://schemas.microsoft.com/office/drawing/2014/main" val="456612557"/>
                    </a:ext>
                  </a:extLst>
                </a:gridCol>
                <a:gridCol w="573094">
                  <a:extLst>
                    <a:ext uri="{9D8B030D-6E8A-4147-A177-3AD203B41FA5}">
                      <a16:colId xmlns:a16="http://schemas.microsoft.com/office/drawing/2014/main" val="589477050"/>
                    </a:ext>
                  </a:extLst>
                </a:gridCol>
                <a:gridCol w="573094">
                  <a:extLst>
                    <a:ext uri="{9D8B030D-6E8A-4147-A177-3AD203B41FA5}">
                      <a16:colId xmlns:a16="http://schemas.microsoft.com/office/drawing/2014/main" val="1037670154"/>
                    </a:ext>
                  </a:extLst>
                </a:gridCol>
                <a:gridCol w="573094">
                  <a:extLst>
                    <a:ext uri="{9D8B030D-6E8A-4147-A177-3AD203B41FA5}">
                      <a16:colId xmlns:a16="http://schemas.microsoft.com/office/drawing/2014/main" val="2522189833"/>
                    </a:ext>
                  </a:extLst>
                </a:gridCol>
              </a:tblGrid>
              <a:tr h="351341">
                <a:tc>
                  <a:txBody>
                    <a:bodyPr/>
                    <a:lstStyle/>
                    <a:p>
                      <a:r>
                        <a:rPr lang="en-I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2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395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831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4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1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9558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81A297-3C06-B2FA-CDA7-9A238EEF3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910383"/>
              </p:ext>
            </p:extLst>
          </p:nvPr>
        </p:nvGraphicFramePr>
        <p:xfrm>
          <a:off x="372093" y="1868678"/>
          <a:ext cx="253736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681">
                  <a:extLst>
                    <a:ext uri="{9D8B030D-6E8A-4147-A177-3AD203B41FA5}">
                      <a16:colId xmlns:a16="http://schemas.microsoft.com/office/drawing/2014/main" val="1696753457"/>
                    </a:ext>
                  </a:extLst>
                </a:gridCol>
                <a:gridCol w="1268681">
                  <a:extLst>
                    <a:ext uri="{9D8B030D-6E8A-4147-A177-3AD203B41FA5}">
                      <a16:colId xmlns:a16="http://schemas.microsoft.com/office/drawing/2014/main" val="3600600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token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520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174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enjoy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380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syudy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79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math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392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047436"/>
                  </a:ext>
                </a:extLst>
              </a:tr>
            </a:tbl>
          </a:graphicData>
        </a:graphic>
      </p:graphicFrame>
      <p:sp>
        <p:nvSpPr>
          <p:cNvPr id="13" name="Right Arrow 12">
            <a:extLst>
              <a:ext uri="{FF2B5EF4-FFF2-40B4-BE49-F238E27FC236}">
                <a16:creationId xmlns:a16="http://schemas.microsoft.com/office/drawing/2014/main" id="{514B72A3-650F-BAAF-31F5-2E13C176742F}"/>
              </a:ext>
            </a:extLst>
          </p:cNvPr>
          <p:cNvSpPr/>
          <p:nvPr/>
        </p:nvSpPr>
        <p:spPr>
          <a:xfrm>
            <a:off x="2951018" y="2725878"/>
            <a:ext cx="787734" cy="5106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FE3F86-B397-13A6-E9FE-2DBFAFA1E3A6}"/>
              </a:ext>
            </a:extLst>
          </p:cNvPr>
          <p:cNvSpPr txBox="1"/>
          <p:nvPr/>
        </p:nvSpPr>
        <p:spPr>
          <a:xfrm>
            <a:off x="748145" y="4476997"/>
            <a:ext cx="7707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3600" dirty="0"/>
              <a:t>What</a:t>
            </a:r>
            <a:r>
              <a:rPr lang="ru-RU" sz="3600" dirty="0"/>
              <a:t> </a:t>
            </a:r>
            <a:r>
              <a:rPr lang="en-US" sz="3600" dirty="0"/>
              <a:t>can be </a:t>
            </a:r>
            <a:r>
              <a:rPr lang="en-IL" sz="3600" dirty="0"/>
              <a:t>the problem here?</a:t>
            </a:r>
          </a:p>
          <a:p>
            <a:endParaRPr lang="en-IL" sz="3600" dirty="0"/>
          </a:p>
        </p:txBody>
      </p:sp>
    </p:spTree>
    <p:extLst>
      <p:ext uri="{BB962C8B-B14F-4D97-AF65-F5344CB8AC3E}">
        <p14:creationId xmlns:p14="http://schemas.microsoft.com/office/powerpoint/2010/main" val="2410235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This Course</a:t>
            </a:r>
            <a:endParaRPr/>
          </a:p>
        </p:txBody>
      </p:sp>
      <p:sp>
        <p:nvSpPr>
          <p:cNvPr id="272" name="Google Shape;272;p10"/>
          <p:cNvSpPr txBox="1">
            <a:spLocks noGrp="1"/>
          </p:cNvSpPr>
          <p:nvPr>
            <p:ph type="body" idx="1"/>
          </p:nvPr>
        </p:nvSpPr>
        <p:spPr>
          <a:xfrm>
            <a:off x="457200" y="1709800"/>
            <a:ext cx="8229600" cy="4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trike="sngStrike" dirty="0"/>
              <a:t>1 week: Intro</a:t>
            </a:r>
            <a:endParaRPr strike="sngStrike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trike="sngStrike" dirty="0">
                <a:solidFill>
                  <a:schemeClr val="tx1"/>
                </a:solidFill>
              </a:rPr>
              <a:t>2 weeks: Classic ML</a:t>
            </a:r>
            <a:endParaRPr strike="sngStrike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trike="sngStrike" dirty="0">
                <a:solidFill>
                  <a:schemeClr val="tx1"/>
                </a:solidFill>
              </a:rPr>
              <a:t>2 weeks: Deep Learning in Mathematics</a:t>
            </a:r>
            <a:endParaRPr strike="sngStrike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B050"/>
                </a:solidFill>
              </a:rPr>
              <a:t>3 weeks: Math as an NLP problem (LLMs etc.)</a:t>
            </a:r>
            <a:endParaRPr dirty="0">
              <a:solidFill>
                <a:srgbClr val="00B050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/>
              <a:t>3 weeks: Reinforcement Learning (RL) in Math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/>
              <a:t>1 week: Advanced AI topics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/>
              <a:t>1 week: Project Presentations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91DB-4A44-4EAA-1921-A95395E3C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Embeddings</a:t>
            </a:r>
          </a:p>
        </p:txBody>
      </p:sp>
      <p:pic>
        <p:nvPicPr>
          <p:cNvPr id="15364" name="Picture 4" descr="У лукоморья дуб зелёный; Златая цепь на дубе том! 2023, Лаишевский район —  дата и место проведения, программа мероприятия.">
            <a:extLst>
              <a:ext uri="{FF2B5EF4-FFF2-40B4-BE49-F238E27FC236}">
                <a16:creationId xmlns:a16="http://schemas.microsoft.com/office/drawing/2014/main" id="{91317E19-7581-61FF-6125-E908941FB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6" y="1296590"/>
            <a:ext cx="7653647" cy="53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650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AC9B7-C6A2-BE48-F7DB-8B7B8B0B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Embedding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932E5D-160D-2059-9BB6-200B392402D2}"/>
              </a:ext>
            </a:extLst>
          </p:cNvPr>
          <p:cNvSpPr txBox="1"/>
          <p:nvPr/>
        </p:nvSpPr>
        <p:spPr>
          <a:xfrm>
            <a:off x="3185557" y="1298925"/>
            <a:ext cx="282929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dirty="0"/>
              <a:t>У лукоморья дуб зелёный;</a:t>
            </a:r>
          </a:p>
          <a:p>
            <a:pPr>
              <a:buNone/>
            </a:pPr>
            <a:r>
              <a:rPr lang="ru-RU" dirty="0"/>
              <a:t>Златая цепь на дубе том:</a:t>
            </a:r>
          </a:p>
          <a:p>
            <a:pPr>
              <a:buNone/>
            </a:pPr>
            <a:r>
              <a:rPr lang="ru-RU" dirty="0"/>
              <a:t>И днём и ночью </a:t>
            </a:r>
            <a:r>
              <a:rPr lang="ru-RU" b="1" dirty="0">
                <a:solidFill>
                  <a:srgbClr val="FF0000"/>
                </a:solidFill>
              </a:rPr>
              <a:t>кот учёный</a:t>
            </a:r>
          </a:p>
          <a:p>
            <a:pPr>
              <a:buNone/>
            </a:pPr>
            <a:r>
              <a:rPr lang="ru-RU" dirty="0"/>
              <a:t>Всё ходит по цепи кругом;</a:t>
            </a:r>
          </a:p>
          <a:p>
            <a:pPr>
              <a:buNone/>
            </a:pPr>
            <a:r>
              <a:rPr lang="ru-RU" dirty="0"/>
              <a:t>Идёт направо — песнь заводит,</a:t>
            </a:r>
          </a:p>
          <a:p>
            <a:r>
              <a:rPr lang="ru-RU" dirty="0"/>
              <a:t>Налево — сказку говорит</a:t>
            </a:r>
            <a:r>
              <a:rPr lang="en-US" dirty="0"/>
              <a:t>.</a:t>
            </a:r>
            <a:endParaRPr lang="en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D13376-4491-EB5D-513C-AF3757E0A854}"/>
              </a:ext>
            </a:extLst>
          </p:cNvPr>
          <p:cNvSpPr txBox="1"/>
          <p:nvPr/>
        </p:nvSpPr>
        <p:spPr>
          <a:xfrm>
            <a:off x="457200" y="4850138"/>
            <a:ext cx="326571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By the bay a green oak rises high,</a:t>
            </a:r>
          </a:p>
          <a:p>
            <a:pPr>
              <a:buNone/>
            </a:pPr>
            <a:r>
              <a:rPr lang="en-US" dirty="0"/>
              <a:t>A golden chain upon it lies;</a:t>
            </a:r>
          </a:p>
          <a:p>
            <a:pPr>
              <a:buNone/>
            </a:pPr>
            <a:r>
              <a:rPr lang="en-US" dirty="0"/>
              <a:t>And day and night, </a:t>
            </a:r>
            <a:r>
              <a:rPr lang="en-US" b="1" dirty="0">
                <a:solidFill>
                  <a:srgbClr val="FF0000"/>
                </a:solidFill>
              </a:rPr>
              <a:t>the Scientist Cat</a:t>
            </a:r>
          </a:p>
          <a:p>
            <a:pPr>
              <a:buNone/>
            </a:pPr>
            <a:r>
              <a:rPr lang="en-US" dirty="0"/>
              <a:t>Paces the chain in a ceaseless track;</a:t>
            </a:r>
          </a:p>
          <a:p>
            <a:pPr>
              <a:buNone/>
            </a:pPr>
            <a:r>
              <a:rPr lang="en-US" dirty="0"/>
              <a:t>When he turns right — he sings a song,</a:t>
            </a:r>
          </a:p>
          <a:p>
            <a:r>
              <a:rPr lang="en-US" dirty="0"/>
              <a:t>When he turns left — he spins a tale along.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D9A298-53B2-686A-0E6C-B0E1F643EC1F}"/>
              </a:ext>
            </a:extLst>
          </p:cNvPr>
          <p:cNvSpPr txBox="1"/>
          <p:nvPr/>
        </p:nvSpPr>
        <p:spPr>
          <a:xfrm>
            <a:off x="614547" y="3066337"/>
            <a:ext cx="295101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1">
              <a:buNone/>
            </a:pPr>
            <a:r>
              <a:rPr lang="he-IL" dirty="0"/>
              <a:t>אצל מפרץ, אלון ירוק עומד,</a:t>
            </a:r>
          </a:p>
          <a:p>
            <a:pPr rtl="1">
              <a:buNone/>
            </a:pPr>
            <a:r>
              <a:rPr lang="he-IL" dirty="0"/>
              <a:t>עליו שרשרת זהב מתפתלת;</a:t>
            </a:r>
          </a:p>
          <a:p>
            <a:pPr rtl="1">
              <a:buNone/>
            </a:pPr>
            <a:r>
              <a:rPr lang="he-IL" dirty="0"/>
              <a:t>וביום ובלילה — </a:t>
            </a:r>
            <a:r>
              <a:rPr lang="he-IL" b="1" dirty="0">
                <a:solidFill>
                  <a:srgbClr val="FF0000"/>
                </a:solidFill>
              </a:rPr>
              <a:t>חתול מדען</a:t>
            </a:r>
          </a:p>
          <a:p>
            <a:pPr rtl="1">
              <a:buNone/>
            </a:pPr>
            <a:r>
              <a:rPr lang="he-IL" dirty="0"/>
              <a:t>סובב על השרשרת בלי הפסקת זמן;</a:t>
            </a:r>
          </a:p>
          <a:p>
            <a:pPr rtl="1">
              <a:buNone/>
            </a:pPr>
            <a:r>
              <a:rPr lang="he-IL" dirty="0"/>
              <a:t>פונה ימינה — שירו מזמר,</a:t>
            </a:r>
          </a:p>
          <a:p>
            <a:pPr rtl="1"/>
            <a:r>
              <a:rPr lang="he-IL" dirty="0"/>
              <a:t>פונה שמאלה — סיפור הוא מספר.</a:t>
            </a:r>
          </a:p>
          <a:p>
            <a:pPr rtl="1">
              <a:buNone/>
            </a:pPr>
            <a:endParaRPr lang="he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3E1622-F037-281A-32DF-781EB7786313}"/>
              </a:ext>
            </a:extLst>
          </p:cNvPr>
          <p:cNvSpPr txBox="1"/>
          <p:nvPr/>
        </p:nvSpPr>
        <p:spPr>
          <a:xfrm>
            <a:off x="6014853" y="3194953"/>
            <a:ext cx="295101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dirty="0"/>
              <a:t>יש עץ אלון ירוק ליד לוקומוריה;</a:t>
            </a:r>
          </a:p>
          <a:p>
            <a:r>
              <a:rPr lang="en-IL" dirty="0"/>
              <a:t>שרשרת זהב על עץ האלון ההוא:</a:t>
            </a:r>
          </a:p>
          <a:p>
            <a:r>
              <a:rPr lang="en-IL" b="1" dirty="0">
                <a:solidFill>
                  <a:srgbClr val="FF0000"/>
                </a:solidFill>
              </a:rPr>
              <a:t>החתול</a:t>
            </a:r>
            <a:r>
              <a:rPr lang="en-IL" dirty="0"/>
              <a:t> הוא אדם </a:t>
            </a:r>
            <a:r>
              <a:rPr lang="en-IL" b="1" dirty="0">
                <a:solidFill>
                  <a:srgbClr val="FF0000"/>
                </a:solidFill>
              </a:rPr>
              <a:t>מלומד</a:t>
            </a:r>
            <a:r>
              <a:rPr lang="en-IL" dirty="0">
                <a:solidFill>
                  <a:srgbClr val="FF0000"/>
                </a:solidFill>
              </a:rPr>
              <a:t> </a:t>
            </a:r>
            <a:r>
              <a:rPr lang="en-IL" dirty="0"/>
              <a:t>יומם ולילה</a:t>
            </a:r>
          </a:p>
          <a:p>
            <a:r>
              <a:rPr lang="en-IL" dirty="0"/>
              <a:t>הכל מסתובב במעגל;</a:t>
            </a:r>
          </a:p>
          <a:p>
            <a:r>
              <a:rPr lang="en-IL" dirty="0"/>
              <a:t>הוא הולך ימינה ומתחיל לשיר,</a:t>
            </a:r>
          </a:p>
          <a:p>
            <a:r>
              <a:rPr lang="en-IL" dirty="0"/>
              <a:t>משמאל - הוא מספר סיפור.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96FCC2-6B6C-022A-72DC-7593F6E9ED16}"/>
              </a:ext>
            </a:extLst>
          </p:cNvPr>
          <p:cNvSpPr txBox="1"/>
          <p:nvPr/>
        </p:nvSpPr>
        <p:spPr>
          <a:xfrm>
            <a:off x="5857504" y="4990282"/>
            <a:ext cx="32657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dirty="0"/>
              <a:t>By the seashore there is a green oak;</a:t>
            </a:r>
          </a:p>
          <a:p>
            <a:r>
              <a:rPr lang="en-IL" dirty="0"/>
              <a:t>A golden chain on that oak:</a:t>
            </a:r>
          </a:p>
          <a:p>
            <a:r>
              <a:rPr lang="en-IL" dirty="0"/>
              <a:t>Day and night </a:t>
            </a:r>
            <a:r>
              <a:rPr lang="en-IL" b="1" dirty="0">
                <a:solidFill>
                  <a:srgbClr val="FF0000"/>
                </a:solidFill>
              </a:rPr>
              <a:t>the learned cat</a:t>
            </a:r>
          </a:p>
          <a:p>
            <a:r>
              <a:rPr lang="en-IL" dirty="0"/>
              <a:t>Walks around the chain;</a:t>
            </a:r>
          </a:p>
          <a:p>
            <a:r>
              <a:rPr lang="en-IL" dirty="0"/>
              <a:t>He goes to the right - he starts a song,</a:t>
            </a:r>
          </a:p>
          <a:p>
            <a:r>
              <a:rPr lang="en-IL" dirty="0"/>
              <a:t>He goes to the left - he tells a story.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24DFE0-FCC4-B7FE-C018-FF83E07C257E}"/>
              </a:ext>
            </a:extLst>
          </p:cNvPr>
          <p:cNvSpPr txBox="1"/>
          <p:nvPr/>
        </p:nvSpPr>
        <p:spPr>
          <a:xfrm>
            <a:off x="648689" y="1732016"/>
            <a:ext cx="19475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800" b="1" dirty="0"/>
              <a:t>Chat GPT (Poetic)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956093-CC62-FFAE-6009-8C918A2873FF}"/>
              </a:ext>
            </a:extLst>
          </p:cNvPr>
          <p:cNvSpPr txBox="1"/>
          <p:nvPr/>
        </p:nvSpPr>
        <p:spPr>
          <a:xfrm>
            <a:off x="6547757" y="1732016"/>
            <a:ext cx="19475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800" b="1" dirty="0"/>
              <a:t>Google</a:t>
            </a:r>
          </a:p>
          <a:p>
            <a:pPr algn="ctr"/>
            <a:r>
              <a:rPr lang="en-IL" sz="2800" b="1" dirty="0"/>
              <a:t>Translate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C67737-2DF2-0019-B673-8CC498FDC9F1}"/>
              </a:ext>
            </a:extLst>
          </p:cNvPr>
          <p:cNvSpPr/>
          <p:nvPr/>
        </p:nvSpPr>
        <p:spPr>
          <a:xfrm>
            <a:off x="3096490" y="1282536"/>
            <a:ext cx="2951019" cy="16004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3DFA85-64B6-70BC-CAB5-0B9E52CC4CF9}"/>
              </a:ext>
            </a:extLst>
          </p:cNvPr>
          <p:cNvCxnSpPr>
            <a:cxnSpLocks/>
            <a:stCxn id="17" idx="1"/>
            <a:endCxn id="14" idx="3"/>
          </p:cNvCxnSpPr>
          <p:nvPr/>
        </p:nvCxnSpPr>
        <p:spPr>
          <a:xfrm flipH="1">
            <a:off x="2596242" y="2082755"/>
            <a:ext cx="500248" cy="126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A33C02-03F2-33A4-8372-D71F3D9C57BE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>
            <a:off x="6047509" y="2082755"/>
            <a:ext cx="500248" cy="126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07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9BDFA-87ED-AE84-CDC3-49D9CA2C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Chat GPT generated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A8F65-CBB7-3C21-A2A9-ABAAF5EBC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795" y="1309255"/>
            <a:ext cx="3580410" cy="537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8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8BEA-B5B2-AEE2-EAC7-5A7099ED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Embedding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F2CFA-B987-0E8B-3189-7DE03AEEE479}"/>
              </a:ext>
            </a:extLst>
          </p:cNvPr>
          <p:cNvSpPr txBox="1"/>
          <p:nvPr/>
        </p:nvSpPr>
        <p:spPr>
          <a:xfrm>
            <a:off x="564078" y="1547328"/>
            <a:ext cx="801584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000" dirty="0"/>
              <a:t>We would expect (hope):</a:t>
            </a:r>
          </a:p>
          <a:p>
            <a:r>
              <a:rPr lang="he-IL" sz="2000" b="1" dirty="0">
                <a:solidFill>
                  <a:srgbClr val="FF0000"/>
                </a:solidFill>
              </a:rPr>
              <a:t>מדען</a:t>
            </a:r>
            <a:r>
              <a:rPr lang="en-US" sz="2000" b="1" dirty="0">
                <a:solidFill>
                  <a:srgbClr val="FF0000"/>
                </a:solidFill>
              </a:rPr>
              <a:t> and </a:t>
            </a:r>
            <a:r>
              <a:rPr lang="en-IL" sz="2000" b="1" dirty="0">
                <a:solidFill>
                  <a:srgbClr val="FF0000"/>
                </a:solidFill>
              </a:rPr>
              <a:t>מלומד (</a:t>
            </a:r>
            <a:r>
              <a:rPr lang="en-US" sz="2000" b="1" dirty="0">
                <a:solidFill>
                  <a:srgbClr val="FF0000"/>
                </a:solidFill>
              </a:rPr>
              <a:t>Scientist and </a:t>
            </a:r>
            <a:r>
              <a:rPr lang="en-IL" sz="2000" b="1" dirty="0">
                <a:solidFill>
                  <a:srgbClr val="FF0000"/>
                </a:solidFill>
              </a:rPr>
              <a:t>learned) </a:t>
            </a:r>
            <a:r>
              <a:rPr lang="en-IL" sz="2000" dirty="0">
                <a:solidFill>
                  <a:schemeClr val="tx1"/>
                </a:solidFill>
              </a:rPr>
              <a:t>which have a similar meaning would correspond to simillar vectors.</a:t>
            </a:r>
            <a:endParaRPr lang="en-IL" sz="2000" b="1" dirty="0">
              <a:solidFill>
                <a:srgbClr val="FF0000"/>
              </a:solidFill>
            </a:endParaRPr>
          </a:p>
          <a:p>
            <a:endParaRPr lang="en-IL" sz="2000" b="1" dirty="0">
              <a:solidFill>
                <a:srgbClr val="FF0000"/>
              </a:solidFill>
            </a:endParaRPr>
          </a:p>
          <a:p>
            <a:r>
              <a:rPr lang="en-IL" sz="2000" dirty="0">
                <a:solidFill>
                  <a:schemeClr val="tx1"/>
                </a:solidFill>
              </a:rPr>
              <a:t>But how do we or model can understand the fact that the words are simillar?</a:t>
            </a:r>
          </a:p>
          <a:p>
            <a:endParaRPr lang="en-IL" sz="2000" b="1" dirty="0">
              <a:solidFill>
                <a:srgbClr val="FF0000"/>
              </a:solidFill>
            </a:endParaRPr>
          </a:p>
          <a:p>
            <a:r>
              <a:rPr lang="en-IL" sz="2000" dirty="0"/>
              <a:t>Answer: From a context, right?</a:t>
            </a:r>
            <a:endParaRPr lang="ru-RU" sz="2000" dirty="0"/>
          </a:p>
          <a:p>
            <a:r>
              <a:rPr lang="en-US" sz="2000" dirty="0"/>
              <a:t>I like drinking </a:t>
            </a:r>
            <a:r>
              <a:rPr lang="en-US" sz="2000" dirty="0" err="1">
                <a:solidFill>
                  <a:srgbClr val="FF0000"/>
                </a:solidFill>
              </a:rPr>
              <a:t>olut</a:t>
            </a:r>
            <a:r>
              <a:rPr lang="en-US" sz="2000" dirty="0"/>
              <a:t> with friends in the bar.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Olut</a:t>
            </a:r>
            <a:r>
              <a:rPr lang="en-US" sz="2000" dirty="0"/>
              <a:t> is made of wheat.</a:t>
            </a:r>
          </a:p>
          <a:p>
            <a:endParaRPr lang="en-US" sz="2000" dirty="0"/>
          </a:p>
          <a:p>
            <a:r>
              <a:rPr lang="en-US" sz="2000" dirty="0"/>
              <a:t>You got what </a:t>
            </a:r>
            <a:r>
              <a:rPr lang="en-US" sz="2000" dirty="0" err="1"/>
              <a:t>olut</a:t>
            </a:r>
            <a:r>
              <a:rPr lang="en-US" sz="2000" dirty="0"/>
              <a:t> is by a context and understanding surrounding words.</a:t>
            </a:r>
          </a:p>
          <a:p>
            <a:r>
              <a:rPr lang="en-US" sz="2000" dirty="0"/>
              <a:t>Let’s see how we can create an embedding which will capture context.</a:t>
            </a:r>
            <a:endParaRPr lang="en-IL" sz="2000" dirty="0"/>
          </a:p>
        </p:txBody>
      </p:sp>
    </p:spTree>
    <p:extLst>
      <p:ext uri="{BB962C8B-B14F-4D97-AF65-F5344CB8AC3E}">
        <p14:creationId xmlns:p14="http://schemas.microsoft.com/office/powerpoint/2010/main" val="3530314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96BE4-2C2A-F80B-6A95-949F12C96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DF3BB-3859-5F0A-65C5-E180A04CB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Word2Vec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6C24A-8A58-A012-708D-30344D97AE71}"/>
              </a:ext>
            </a:extLst>
          </p:cNvPr>
          <p:cNvSpPr txBox="1"/>
          <p:nvPr/>
        </p:nvSpPr>
        <p:spPr>
          <a:xfrm>
            <a:off x="457199" y="1172725"/>
            <a:ext cx="8229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 embeddings by predicting the context words given a target word (Skip-Gram) or vice versa (CBOW).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DD42FD-BC46-0105-01E4-E65173C8B16F}"/>
                  </a:ext>
                </a:extLst>
              </p:cNvPr>
              <p:cNvSpPr txBox="1"/>
              <p:nvPr/>
            </p:nvSpPr>
            <p:spPr>
              <a:xfrm>
                <a:off x="457200" y="2886584"/>
                <a:ext cx="8526483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2800" dirty="0"/>
                  <a:t>Given a sequence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8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 err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 dirty="0" err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we want to maximize the likelihood of context words appearing near the target central word: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DD42FD-BC46-0105-01E4-E65173C8B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886584"/>
                <a:ext cx="8526483" cy="1384995"/>
              </a:xfrm>
              <a:prstGeom prst="rect">
                <a:avLst/>
              </a:prstGeom>
              <a:blipFill>
                <a:blip r:embed="rId2"/>
                <a:stretch>
                  <a:fillRect l="-1637" t="-4545" b="-1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DA88B2-E3AF-7B9B-72F9-BE5A12730F85}"/>
                  </a:ext>
                </a:extLst>
              </p:cNvPr>
              <p:cNvSpPr txBox="1"/>
              <p:nvPr/>
            </p:nvSpPr>
            <p:spPr>
              <a:xfrm>
                <a:off x="1548983" y="4855596"/>
                <a:ext cx="6046029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lit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__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DA88B2-E3AF-7B9B-72F9-BE5A12730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983" y="4855596"/>
                <a:ext cx="6046029" cy="542136"/>
              </a:xfrm>
              <a:prstGeom prst="rect">
                <a:avLst/>
              </a:prstGeom>
              <a:blipFill>
                <a:blip r:embed="rId3"/>
                <a:stretch>
                  <a:fillRect l="-209" r="-1046" b="-1860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931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F9DF-D049-5AC0-7832-BE75E5E2A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Word2Vec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C3CFC-9BA4-A494-8334-C3263C3D1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401792" cy="498316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And day </a:t>
            </a:r>
            <a:r>
              <a:rPr lang="en-US" dirty="0">
                <a:solidFill>
                  <a:srgbClr val="00B050"/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night, the</a:t>
            </a:r>
            <a:r>
              <a:rPr lang="en-US" b="1" dirty="0">
                <a:solidFill>
                  <a:srgbClr val="FF0000"/>
                </a:solidFill>
              </a:rPr>
              <a:t> Scientist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Cat</a:t>
            </a:r>
          </a:p>
          <a:p>
            <a:pPr>
              <a:buNone/>
            </a:pPr>
            <a:r>
              <a:rPr lang="en-US" dirty="0">
                <a:solidFill>
                  <a:srgbClr val="00B050"/>
                </a:solidFill>
              </a:rPr>
              <a:t>Paces the</a:t>
            </a:r>
            <a:r>
              <a:rPr lang="en-US" dirty="0"/>
              <a:t> chain in a ceaseless track;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And day and </a:t>
            </a:r>
            <a:r>
              <a:rPr lang="en-US" dirty="0">
                <a:solidFill>
                  <a:schemeClr val="tx1"/>
                </a:solidFill>
              </a:rPr>
              <a:t>night, </a:t>
            </a:r>
            <a:r>
              <a:rPr lang="en-US" dirty="0">
                <a:solidFill>
                  <a:srgbClr val="00B050"/>
                </a:solidFill>
              </a:rPr>
              <a:t>the Scientist Cat</a:t>
            </a:r>
          </a:p>
          <a:p>
            <a:pPr>
              <a:buNone/>
            </a:pPr>
            <a:r>
              <a:rPr lang="en-US" b="1" dirty="0">
                <a:solidFill>
                  <a:srgbClr val="FF0000"/>
                </a:solidFill>
              </a:rPr>
              <a:t>Paces</a:t>
            </a:r>
            <a:r>
              <a:rPr lang="en-US" dirty="0">
                <a:solidFill>
                  <a:srgbClr val="00B050"/>
                </a:solidFill>
              </a:rPr>
              <a:t> the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chain in </a:t>
            </a:r>
            <a:r>
              <a:rPr lang="en-US" dirty="0"/>
              <a:t>a ceaseless track;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And day and </a:t>
            </a:r>
            <a:r>
              <a:rPr lang="en-US" dirty="0">
                <a:solidFill>
                  <a:schemeClr val="tx1"/>
                </a:solidFill>
              </a:rPr>
              <a:t>night, the Scientist Cat</a:t>
            </a: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Paces the chain </a:t>
            </a:r>
            <a:r>
              <a:rPr lang="en-US" dirty="0">
                <a:solidFill>
                  <a:srgbClr val="00B050"/>
                </a:solidFill>
              </a:rPr>
              <a:t>in a ceaseless </a:t>
            </a:r>
            <a:r>
              <a:rPr lang="en-US" dirty="0">
                <a:solidFill>
                  <a:srgbClr val="FF0000"/>
                </a:solidFill>
              </a:rPr>
              <a:t>track; </a:t>
            </a: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82844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1E19D-92CB-FFBC-71EB-674FEC3E0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F321-8368-C4F8-26B0-D076C693D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Word2Vec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D161C-1B2D-276F-BDDF-A0A757F03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600200"/>
            <a:ext cx="8520545" cy="512123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And day </a:t>
            </a:r>
            <a:r>
              <a:rPr lang="en-US" dirty="0">
                <a:solidFill>
                  <a:srgbClr val="00B050"/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night, the</a:t>
            </a:r>
            <a:r>
              <a:rPr lang="en-US" b="1" dirty="0">
                <a:solidFill>
                  <a:srgbClr val="FF0000"/>
                </a:solidFill>
              </a:rPr>
              <a:t> Scientist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Cat</a:t>
            </a:r>
          </a:p>
          <a:p>
            <a:pPr>
              <a:buNone/>
            </a:pPr>
            <a:r>
              <a:rPr lang="en-US" dirty="0">
                <a:solidFill>
                  <a:srgbClr val="00B050"/>
                </a:solidFill>
              </a:rPr>
              <a:t>Paces the</a:t>
            </a:r>
            <a:r>
              <a:rPr lang="en-US" dirty="0"/>
              <a:t> chain in a ceaseless track;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And day and </a:t>
            </a:r>
            <a:r>
              <a:rPr lang="en-US" dirty="0">
                <a:solidFill>
                  <a:schemeClr val="tx1"/>
                </a:solidFill>
              </a:rPr>
              <a:t>night, </a:t>
            </a:r>
            <a:r>
              <a:rPr lang="en-US" dirty="0">
                <a:solidFill>
                  <a:srgbClr val="00B050"/>
                </a:solidFill>
              </a:rPr>
              <a:t>the Scientist Cat</a:t>
            </a:r>
          </a:p>
          <a:p>
            <a:pPr>
              <a:buNone/>
            </a:pPr>
            <a:r>
              <a:rPr lang="en-US" b="1" dirty="0">
                <a:solidFill>
                  <a:srgbClr val="FF0000"/>
                </a:solidFill>
              </a:rPr>
              <a:t>Paces</a:t>
            </a:r>
            <a:r>
              <a:rPr lang="en-US" dirty="0">
                <a:solidFill>
                  <a:srgbClr val="00B050"/>
                </a:solidFill>
              </a:rPr>
              <a:t> the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chain in </a:t>
            </a:r>
            <a:r>
              <a:rPr lang="en-US" dirty="0"/>
              <a:t>a ceaseless track;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And day and </a:t>
            </a:r>
            <a:r>
              <a:rPr lang="en-US" dirty="0">
                <a:solidFill>
                  <a:schemeClr val="tx1"/>
                </a:solidFill>
              </a:rPr>
              <a:t>night, the Scientist Cat</a:t>
            </a: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Paces the chain </a:t>
            </a:r>
            <a:r>
              <a:rPr lang="en-US" dirty="0">
                <a:solidFill>
                  <a:srgbClr val="00B050"/>
                </a:solidFill>
              </a:rPr>
              <a:t>in a ceaseless </a:t>
            </a:r>
            <a:r>
              <a:rPr lang="en-US" dirty="0">
                <a:solidFill>
                  <a:srgbClr val="FF0000"/>
                </a:solidFill>
              </a:rPr>
              <a:t>track; </a:t>
            </a:r>
            <a:r>
              <a:rPr lang="en-US" dirty="0">
                <a:solidFill>
                  <a:srgbClr val="00B050"/>
                </a:solidFill>
              </a:rPr>
              <a:t>&lt;UNK&gt; &lt;UNK&gt; &lt;UNK&gt; </a:t>
            </a:r>
          </a:p>
          <a:p>
            <a:pPr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59980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9C7ED-3EF3-35AB-6343-1CCE23ED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F980A-88D7-03E8-0952-621C5A20C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Word2Vec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204DA-9F85-A30C-E7AC-5002003CC9D4}"/>
              </a:ext>
            </a:extLst>
          </p:cNvPr>
          <p:cNvSpPr txBox="1"/>
          <p:nvPr/>
        </p:nvSpPr>
        <p:spPr>
          <a:xfrm>
            <a:off x="457199" y="1172725"/>
            <a:ext cx="8229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 embeddings by predicting the context words given a target word (Skip-Gram) or vice versa (CBOW).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3AB136-DD8B-5E3B-BC82-08D9F8A34363}"/>
                  </a:ext>
                </a:extLst>
              </p:cNvPr>
              <p:cNvSpPr txBox="1"/>
              <p:nvPr/>
            </p:nvSpPr>
            <p:spPr>
              <a:xfrm>
                <a:off x="457200" y="2886584"/>
                <a:ext cx="8526483" cy="2860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2800" dirty="0"/>
                  <a:t>Given a sequence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8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 err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 dirty="0" err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sz="2800" dirty="0"/>
                  <a:t>one hot encodings of tokens, maximize: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 0</m:t>
                              </m:r>
                            </m:sub>
                            <m:sup/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b="0" i="1" dirty="0" err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 err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 dirty="0" err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2800" dirty="0"/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800" dirty="0"/>
                  <a:t> is the context window.</a:t>
                </a:r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3AB136-DD8B-5E3B-BC82-08D9F8A34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886584"/>
                <a:ext cx="8526483" cy="2860783"/>
              </a:xfrm>
              <a:prstGeom prst="rect">
                <a:avLst/>
              </a:prstGeom>
              <a:blipFill>
                <a:blip r:embed="rId2"/>
                <a:stretch>
                  <a:fillRect l="-1637" t="-16814" b="-4823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4B564A-DC6C-87E1-615B-E692F7B04ECF}"/>
                  </a:ext>
                </a:extLst>
              </p:cNvPr>
              <p:cNvSpPr txBox="1"/>
              <p:nvPr/>
            </p:nvSpPr>
            <p:spPr>
              <a:xfrm>
                <a:off x="457199" y="5651243"/>
                <a:ext cx="7321139" cy="974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sepChr m:val="∣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𝑖𝑛𝑝𝑢𝑡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𝑜𝑢𝑡𝑝𝑢𝑡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𝑖𝑛𝑝𝑢𝑡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𝑜𝑢𝑡𝑝𝑢𝑡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L" sz="2800" dirty="0"/>
                  <a:t>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4B564A-DC6C-87E1-615B-E692F7B04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5651243"/>
                <a:ext cx="7321139" cy="974882"/>
              </a:xfrm>
              <a:prstGeom prst="rect">
                <a:avLst/>
              </a:prstGeom>
              <a:blipFill>
                <a:blip r:embed="rId3"/>
                <a:stretch>
                  <a:fillRect l="-520" b="-6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58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173E2-13B2-4D3E-9A9E-A8D7C2B16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96B96-1FF8-E364-E71B-0B5E00B73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Word2Vec Arithmetics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1201D0-BECD-A59B-92A0-8BBD63B17D87}"/>
                  </a:ext>
                </a:extLst>
              </p:cNvPr>
              <p:cNvSpPr txBox="1"/>
              <p:nvPr/>
            </p:nvSpPr>
            <p:spPr>
              <a:xfrm>
                <a:off x="1029995" y="2003733"/>
                <a:ext cx="380010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Famous property: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𝑘𝑖𝑛𝑔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𝑚𝑎𝑛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𝑤𝑜𝑚𝑎𝑛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𝑞𝑢𝑒𝑒𝑛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800" b="0" dirty="0">
                  <a:ea typeface="Cambria Math" panose="02040503050406030204" pitchFamily="18" charset="0"/>
                </a:endParaRPr>
              </a:p>
              <a:p>
                <a:endParaRPr lang="en-US" sz="1800" b="0" dirty="0">
                  <a:ea typeface="Cambria Math" panose="02040503050406030204" pitchFamily="18" charset="0"/>
                </a:endParaRPr>
              </a:p>
              <a:p>
                <a:r>
                  <a:rPr lang="en-IL" sz="1800" dirty="0"/>
                  <a:t>Nearby words by meaning become close vectors.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1201D0-BECD-A59B-92A0-8BBD63B17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95" y="2003733"/>
                <a:ext cx="3800104" cy="1477328"/>
              </a:xfrm>
              <a:prstGeom prst="rect">
                <a:avLst/>
              </a:prstGeom>
              <a:blipFill>
                <a:blip r:embed="rId2"/>
                <a:stretch>
                  <a:fillRect l="-1333" t="-1695" r="-667" b="-50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2" name="Picture 4" descr="Intro to natural language processing — how to encode meaning of a word | by  Lily Chen | Towards Data Science | Medium">
            <a:extLst>
              <a:ext uri="{FF2B5EF4-FFF2-40B4-BE49-F238E27FC236}">
                <a16:creationId xmlns:a16="http://schemas.microsoft.com/office/drawing/2014/main" id="{547E0EE8-1897-7EE4-DF17-9E297DB92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165" y="1417638"/>
            <a:ext cx="3913136" cy="264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722D9E81-27D9-3840-BFDB-0D6BA1E00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28" y="3997553"/>
            <a:ext cx="7370144" cy="285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554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D3542-8BDB-559D-6B7D-022212402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1B20D-352E-F024-1B1F-76753F1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Word2Vec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A936C6-A17C-7766-DFC6-A73950E89E93}"/>
                  </a:ext>
                </a:extLst>
              </p:cNvPr>
              <p:cNvSpPr txBox="1"/>
              <p:nvPr/>
            </p:nvSpPr>
            <p:spPr>
              <a:xfrm>
                <a:off x="878774" y="1756118"/>
                <a:ext cx="7386452" cy="389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Word2Vec (with some modifications) embeddings approximate </a:t>
                </a:r>
                <a:r>
                  <a:rPr lang="en-US" sz="2000" i="0" dirty="0">
                    <a:solidFill>
                      <a:srgbClr val="101418"/>
                    </a:solidFill>
                    <a:effectLst/>
                    <a:latin typeface="+mj-lt"/>
                  </a:rPr>
                  <a:t>Pointwise mutual information:</a:t>
                </a:r>
                <a:endParaRPr lang="ru-RU" sz="2000" i="0" dirty="0">
                  <a:solidFill>
                    <a:srgbClr val="101418"/>
                  </a:solidFill>
                  <a:effectLst/>
                  <a:latin typeface="+mj-lt"/>
                </a:endParaRPr>
              </a:p>
              <a:p>
                <a:endParaRPr lang="ru-RU" sz="2000" dirty="0">
                  <a:solidFill>
                    <a:srgbClr val="101418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101418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101418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101418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101418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101418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101418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101418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101418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101418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sz="2800" b="0" i="1" smtClean="0">
                          <a:solidFill>
                            <a:srgbClr val="101418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𝑃𝑀𝐼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01418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101418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smtClean="0">
                              <a:solidFill>
                                <a:srgbClr val="101418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101418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101418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101418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101418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101418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101418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101418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101418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101418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101418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rgbClr val="101418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101418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101418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101418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rgbClr val="101418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101418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101418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800" b="0" i="0" dirty="0">
                  <a:solidFill>
                    <a:srgbClr val="101418"/>
                  </a:solidFill>
                  <a:effectLst/>
                  <a:latin typeface="+mj-lt"/>
                  <a:ea typeface="Cambria Math" panose="02040503050406030204" pitchFamily="18" charset="0"/>
                </a:endParaRPr>
              </a:p>
              <a:p>
                <a:endParaRPr lang="en-US" sz="2400" i="0" dirty="0">
                  <a:solidFill>
                    <a:srgbClr val="101418"/>
                  </a:solidFill>
                  <a:effectLst/>
                  <a:latin typeface="+mj-lt"/>
                </a:endParaRPr>
              </a:p>
              <a:p>
                <a:r>
                  <a:rPr lang="en-US" sz="2400" dirty="0"/>
                  <a:t>This explains why similar words (that co-occur in similar contexts) end up </a:t>
                </a:r>
                <a:r>
                  <a:rPr lang="en-US" sz="2400" b="1" dirty="0"/>
                  <a:t>close together</a:t>
                </a:r>
                <a:r>
                  <a:rPr lang="en-US" sz="2400" dirty="0"/>
                  <a:t> in embedding space.</a:t>
                </a:r>
              </a:p>
              <a:p>
                <a:endParaRPr lang="en-US" sz="2800" i="0" dirty="0">
                  <a:solidFill>
                    <a:srgbClr val="101418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A936C6-A17C-7766-DFC6-A73950E89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74" y="1756118"/>
                <a:ext cx="7386452" cy="3892027"/>
              </a:xfrm>
              <a:prstGeom prst="rect">
                <a:avLst/>
              </a:prstGeom>
              <a:blipFill>
                <a:blip r:embed="rId2"/>
                <a:stretch>
                  <a:fillRect l="-1375" t="-9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453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Lyapunov Functions</a:t>
            </a:r>
            <a:endParaRPr/>
          </a:p>
        </p:txBody>
      </p:sp>
      <p:pic>
        <p:nvPicPr>
          <p:cNvPr id="241" name="Google Shape;24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8488"/>
            <a:ext cx="8839199" cy="374641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8"/>
          <p:cNvSpPr txBox="1"/>
          <p:nvPr/>
        </p:nvSpPr>
        <p:spPr>
          <a:xfrm>
            <a:off x="457200" y="5009325"/>
            <a:ext cx="6870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are they important?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Lyapunov function ⇔ Stable system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389DF-BDDC-72A0-EE04-BB60B552D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Modeling</a:t>
            </a:r>
          </a:p>
        </p:txBody>
      </p:sp>
      <p:pic>
        <p:nvPicPr>
          <p:cNvPr id="23554" name="Picture 2" descr="Foundation Models, Transformers, BERT and GPT | Niklas Heidloff">
            <a:extLst>
              <a:ext uri="{FF2B5EF4-FFF2-40B4-BE49-F238E27FC236}">
                <a16:creationId xmlns:a16="http://schemas.microsoft.com/office/drawing/2014/main" id="{A1ECF781-4EC3-FDAC-0515-A4E67A61A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35" y="1969362"/>
            <a:ext cx="7309930" cy="399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102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116A3-5FA0-E5D2-48D8-483F35091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Recurent Neural Network</a:t>
            </a:r>
          </a:p>
        </p:txBody>
      </p:sp>
      <p:pic>
        <p:nvPicPr>
          <p:cNvPr id="16386" name="Picture 2" descr="What is Recurrent Neural Networks (RNN)?">
            <a:extLst>
              <a:ext uri="{FF2B5EF4-FFF2-40B4-BE49-F238E27FC236}">
                <a16:creationId xmlns:a16="http://schemas.microsoft.com/office/drawing/2014/main" id="{FDE2B831-2B19-FF48-69D0-C757202BA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" y="2281372"/>
            <a:ext cx="9016929" cy="267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687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E3772-1F28-9247-D6B2-E73F4584A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25748208-699E-1C99-818F-C619900A3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094" y="1484135"/>
            <a:ext cx="5889812" cy="388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18AF6B-20AA-31D8-B0CF-33DE26EF09E1}"/>
              </a:ext>
            </a:extLst>
          </p:cNvPr>
          <p:cNvSpPr txBox="1"/>
          <p:nvPr/>
        </p:nvSpPr>
        <p:spPr>
          <a:xfrm>
            <a:off x="2244436" y="5593278"/>
            <a:ext cx="47307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Pictures here and further from </a:t>
            </a:r>
            <a:r>
              <a:rPr lang="en-US" dirty="0">
                <a:hlinkClick r:id="rId3"/>
              </a:rPr>
              <a:t>NLP Course by Lena Voita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73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6C1CC-B547-34D1-FE11-65ED0E94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0A23092-D557-9FDF-9F20-941950F6FA8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Model predicts sequence of distributions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probability vector over vocabulary at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Ground-truth tokens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US" dirty="0"/>
                  <a:t>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an integer (index in vocabulary).</a:t>
                </a:r>
              </a:p>
              <a:p>
                <a:pPr>
                  <a:buNone/>
                </a:pPr>
                <a:r>
                  <a:rPr lang="en-US" dirty="0"/>
                  <a:t>Then the </a:t>
                </a:r>
                <a:r>
                  <a:rPr lang="en-US" b="1" dirty="0"/>
                  <a:t>loss</a:t>
                </a:r>
                <a:r>
                  <a:rPr lang="en-US" dirty="0"/>
                  <a:t> is: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 −</m:t>
                      </m:r>
                      <m:nary>
                        <m:naryPr>
                          <m:chr m:val="∑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0A23092-D557-9FDF-9F20-941950F6FA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463" t="-1681" b="-4705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163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3568-BC0E-8371-3986-7F88B1B6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Seq2Seq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09561E8-AC59-08F8-328E-857CB29AA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26" y="1915739"/>
            <a:ext cx="8228674" cy="332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CB1210-21DC-ED8A-72F0-D55E045ADA0B}"/>
              </a:ext>
            </a:extLst>
          </p:cNvPr>
          <p:cNvSpPr/>
          <p:nvPr/>
        </p:nvSpPr>
        <p:spPr>
          <a:xfrm>
            <a:off x="457200" y="1769423"/>
            <a:ext cx="3770416" cy="914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24A534-2E2E-FCB1-6FD6-76E136406BB3}"/>
              </a:ext>
            </a:extLst>
          </p:cNvPr>
          <p:cNvSpPr/>
          <p:nvPr/>
        </p:nvSpPr>
        <p:spPr>
          <a:xfrm>
            <a:off x="4020787" y="1915739"/>
            <a:ext cx="1387435" cy="8393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C98660-B59F-68FC-682F-BE56154C5D3A}"/>
              </a:ext>
            </a:extLst>
          </p:cNvPr>
          <p:cNvSpPr/>
          <p:nvPr/>
        </p:nvSpPr>
        <p:spPr>
          <a:xfrm>
            <a:off x="4227616" y="4847772"/>
            <a:ext cx="3770416" cy="914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0DEA65-BE22-9F96-CD8A-FE2E39D5A84F}"/>
              </a:ext>
            </a:extLst>
          </p:cNvPr>
          <p:cNvSpPr/>
          <p:nvPr/>
        </p:nvSpPr>
        <p:spPr>
          <a:xfrm>
            <a:off x="4408714" y="3888439"/>
            <a:ext cx="899556" cy="14710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72676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3E84D-5E4B-42C2-52FF-1B96BDED5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82FE2-8EAE-782D-493A-7688EB599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Seq2Seq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ABA61F1-F375-829D-022B-5D681C7AA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26" y="1915739"/>
            <a:ext cx="8228674" cy="332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616EE93-69A0-397D-1E20-41B50F81D276}"/>
              </a:ext>
            </a:extLst>
          </p:cNvPr>
          <p:cNvSpPr/>
          <p:nvPr/>
        </p:nvSpPr>
        <p:spPr>
          <a:xfrm>
            <a:off x="457200" y="1769423"/>
            <a:ext cx="3770416" cy="914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F432F-071E-7286-86DE-44376825D6FF}"/>
              </a:ext>
            </a:extLst>
          </p:cNvPr>
          <p:cNvSpPr/>
          <p:nvPr/>
        </p:nvSpPr>
        <p:spPr>
          <a:xfrm>
            <a:off x="4020787" y="1915739"/>
            <a:ext cx="1387435" cy="8393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1C11C5-21BF-0129-FE4B-58AC0CF99F50}"/>
              </a:ext>
            </a:extLst>
          </p:cNvPr>
          <p:cNvSpPr/>
          <p:nvPr/>
        </p:nvSpPr>
        <p:spPr>
          <a:xfrm>
            <a:off x="4227616" y="4847772"/>
            <a:ext cx="3770416" cy="914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BCBC15-E4C8-B54C-0113-4869644891B1}"/>
              </a:ext>
            </a:extLst>
          </p:cNvPr>
          <p:cNvSpPr/>
          <p:nvPr/>
        </p:nvSpPr>
        <p:spPr>
          <a:xfrm>
            <a:off x="4408714" y="3888439"/>
            <a:ext cx="899556" cy="14710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F90872-FAC0-2C73-CD92-EC300EB0F3A2}"/>
              </a:ext>
            </a:extLst>
          </p:cNvPr>
          <p:cNvCxnSpPr/>
          <p:nvPr/>
        </p:nvCxnSpPr>
        <p:spPr>
          <a:xfrm>
            <a:off x="5807034" y="2196935"/>
            <a:ext cx="403761" cy="20900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395A1F-44BE-D2D4-ED97-7B5B66D80371}"/>
              </a:ext>
            </a:extLst>
          </p:cNvPr>
          <p:cNvCxnSpPr/>
          <p:nvPr/>
        </p:nvCxnSpPr>
        <p:spPr>
          <a:xfrm>
            <a:off x="6391893" y="2226623"/>
            <a:ext cx="403761" cy="20900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E57841-9B97-7024-6D04-546D79AC37AC}"/>
              </a:ext>
            </a:extLst>
          </p:cNvPr>
          <p:cNvCxnSpPr/>
          <p:nvPr/>
        </p:nvCxnSpPr>
        <p:spPr>
          <a:xfrm>
            <a:off x="6881287" y="2259614"/>
            <a:ext cx="403761" cy="20900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5D1EC3-DE2B-4010-93D6-15DE7025B8F0}"/>
              </a:ext>
            </a:extLst>
          </p:cNvPr>
          <p:cNvCxnSpPr/>
          <p:nvPr/>
        </p:nvCxnSpPr>
        <p:spPr>
          <a:xfrm>
            <a:off x="7475516" y="2259614"/>
            <a:ext cx="403761" cy="20900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772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439D2-2E7E-9049-04D2-1D32816DB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FB9B4-2B61-2AC5-58C4-BB4D927D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Seq2Seq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C58AC753-5EDD-CADB-7650-52BE76D49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26" y="1915739"/>
            <a:ext cx="8228674" cy="332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C76F7A-AC61-43BA-42B1-653257FE8E96}"/>
              </a:ext>
            </a:extLst>
          </p:cNvPr>
          <p:cNvSpPr/>
          <p:nvPr/>
        </p:nvSpPr>
        <p:spPr>
          <a:xfrm>
            <a:off x="457200" y="1769423"/>
            <a:ext cx="3770416" cy="914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217B84-209D-6393-FE9E-6421EA4D5901}"/>
              </a:ext>
            </a:extLst>
          </p:cNvPr>
          <p:cNvSpPr/>
          <p:nvPr/>
        </p:nvSpPr>
        <p:spPr>
          <a:xfrm>
            <a:off x="4020787" y="1915739"/>
            <a:ext cx="1387435" cy="8393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353C04-D263-B795-3EDA-049438B4B615}"/>
              </a:ext>
            </a:extLst>
          </p:cNvPr>
          <p:cNvSpPr/>
          <p:nvPr/>
        </p:nvSpPr>
        <p:spPr>
          <a:xfrm>
            <a:off x="4227616" y="4847772"/>
            <a:ext cx="3770416" cy="914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8EBE20-9E56-A311-E6C3-B36BA82D497C}"/>
              </a:ext>
            </a:extLst>
          </p:cNvPr>
          <p:cNvSpPr/>
          <p:nvPr/>
        </p:nvSpPr>
        <p:spPr>
          <a:xfrm>
            <a:off x="4408714" y="3888439"/>
            <a:ext cx="899556" cy="14710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63F5CB-C13F-7B39-7DB9-52DF7E6A1F6A}"/>
              </a:ext>
            </a:extLst>
          </p:cNvPr>
          <p:cNvSpPr txBox="1"/>
          <p:nvPr/>
        </p:nvSpPr>
        <p:spPr>
          <a:xfrm>
            <a:off x="1371728" y="5304972"/>
            <a:ext cx="2855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Teacher forcing</a:t>
            </a:r>
            <a:r>
              <a:rPr lang="en-IL" b="1" dirty="0"/>
              <a:t> during train:</a:t>
            </a:r>
          </a:p>
          <a:p>
            <a:endParaRPr lang="en-IL" b="1" dirty="0"/>
          </a:p>
          <a:p>
            <a:r>
              <a:rPr lang="en-IL" dirty="0"/>
              <a:t>We provide </a:t>
            </a:r>
            <a:r>
              <a:rPr lang="en-US" dirty="0"/>
              <a:t>ground-truth tokens on a train.</a:t>
            </a:r>
          </a:p>
        </p:txBody>
      </p:sp>
      <p:pic>
        <p:nvPicPr>
          <p:cNvPr id="7174" name="Picture 6" descr="The Force | Star Wars Databank | StarWars.com">
            <a:extLst>
              <a:ext uri="{FF2B5EF4-FFF2-40B4-BE49-F238E27FC236}">
                <a16:creationId xmlns:a16="http://schemas.microsoft.com/office/drawing/2014/main" id="{3318D15D-8217-CC0F-2C95-C8BFCE6E8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368" y="5040312"/>
            <a:ext cx="27432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396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58128-74B9-A8E6-2A82-4CADB667A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75E02-6907-17AB-BA47-F471B8986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Seq2Seq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B1CC0A6-C042-3F0B-6F32-F673E8F81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26" y="1915739"/>
            <a:ext cx="8228674" cy="332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8677DC-3F0E-152C-E575-8C5962E5A182}"/>
              </a:ext>
            </a:extLst>
          </p:cNvPr>
          <p:cNvSpPr/>
          <p:nvPr/>
        </p:nvSpPr>
        <p:spPr>
          <a:xfrm>
            <a:off x="457200" y="1769423"/>
            <a:ext cx="3770416" cy="914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5B8243-26F7-2724-0008-20D57222CDD9}"/>
              </a:ext>
            </a:extLst>
          </p:cNvPr>
          <p:cNvSpPr/>
          <p:nvPr/>
        </p:nvSpPr>
        <p:spPr>
          <a:xfrm>
            <a:off x="4020787" y="1915739"/>
            <a:ext cx="1387435" cy="8393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9833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1531A-3BCA-B077-FA3C-84E57BDE6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Attention!!!!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1BF7EBFA-93E5-48D7-F212-C320C4940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39" y="1638795"/>
            <a:ext cx="8552722" cy="502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90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cd844b336_0_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Lyapunov Functions</a:t>
            </a:r>
            <a:endParaRPr dirty="0"/>
          </a:p>
        </p:txBody>
      </p:sp>
      <p:pic>
        <p:nvPicPr>
          <p:cNvPr id="248" name="Google Shape;248;g33cd844b336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62" y="3777695"/>
            <a:ext cx="8575476" cy="180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33cd844b336_0_34"/>
          <p:cNvSpPr txBox="1"/>
          <p:nvPr/>
        </p:nvSpPr>
        <p:spPr>
          <a:xfrm>
            <a:off x="457200" y="1633156"/>
            <a:ext cx="8525700" cy="12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problem of predicting Lyapunov function naturally states the question: How to represent functions as features or provide them as an answer? 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C0A81-8B5D-D7F9-E8F7-52CE8C10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Lyapunov Functions</a:t>
            </a:r>
            <a:endParaRPr lang="en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071AD-ED1F-FC6B-AAEF-ECFB586F1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L" dirty="0"/>
              <a:t>Previously our methods depended on fixed size of features and output was either a class or a number</a:t>
            </a:r>
          </a:p>
          <a:p>
            <a:pPr marL="114300" indent="0">
              <a:buNone/>
            </a:pPr>
            <a:endParaRPr lang="en-IL" dirty="0"/>
          </a:p>
          <a:p>
            <a:pPr marL="114300" indent="0">
              <a:buNone/>
            </a:pPr>
            <a:r>
              <a:rPr lang="en-IL" dirty="0"/>
              <a:t>We will need a new functionality to cover such a problem.</a:t>
            </a:r>
          </a:p>
        </p:txBody>
      </p:sp>
    </p:spTree>
    <p:extLst>
      <p:ext uri="{BB962C8B-B14F-4D97-AF65-F5344CB8AC3E}">
        <p14:creationId xmlns:p14="http://schemas.microsoft.com/office/powerpoint/2010/main" val="626876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0A7C8-FB8E-5AE8-19BC-6A945D455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Lyapunov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B2D5D-AAA6-0486-1D15-95B369271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/>
              <a:t>We train </a:t>
            </a:r>
            <a:r>
              <a:rPr lang="en-US" dirty="0">
                <a:solidFill>
                  <a:srgbClr val="FF0000"/>
                </a:solidFill>
              </a:rPr>
              <a:t>transformers</a:t>
            </a:r>
            <a:r>
              <a:rPr lang="en-US" dirty="0"/>
              <a:t> with 8 layers, 10 </a:t>
            </a:r>
            <a:r>
              <a:rPr lang="en-US" dirty="0">
                <a:solidFill>
                  <a:srgbClr val="FF0000"/>
                </a:solidFill>
              </a:rPr>
              <a:t>attention heads </a:t>
            </a:r>
            <a:r>
              <a:rPr lang="en-US" dirty="0"/>
              <a:t>and an </a:t>
            </a:r>
            <a:r>
              <a:rPr lang="en-US" dirty="0">
                <a:solidFill>
                  <a:srgbClr val="FF0000"/>
                </a:solidFill>
              </a:rPr>
              <a:t>embedding dimension </a:t>
            </a:r>
            <a:r>
              <a:rPr lang="en-US" dirty="0"/>
              <a:t>of 640 (ablation studies on different model sizes can be found in Appendix C), on </a:t>
            </a:r>
            <a:r>
              <a:rPr lang="en-US" dirty="0">
                <a:solidFill>
                  <a:srgbClr val="00B050"/>
                </a:solidFill>
              </a:rPr>
              <a:t>batches</a:t>
            </a:r>
            <a:r>
              <a:rPr lang="en-US" dirty="0"/>
              <a:t> of 16 examples, using the </a:t>
            </a:r>
            <a:r>
              <a:rPr lang="en-US" dirty="0">
                <a:solidFill>
                  <a:srgbClr val="00B050"/>
                </a:solidFill>
              </a:rPr>
              <a:t>Adam optimizer </a:t>
            </a:r>
            <a:r>
              <a:rPr lang="en-US" dirty="0"/>
              <a:t>[Kingma and Ba, 2014] with </a:t>
            </a:r>
            <a:r>
              <a:rPr lang="en-US" dirty="0">
                <a:solidFill>
                  <a:srgbClr val="00B050"/>
                </a:solidFill>
              </a:rPr>
              <a:t>a learning rate </a:t>
            </a:r>
            <a:r>
              <a:rPr lang="en-US" dirty="0"/>
              <a:t>of 10−4, an initial linear </a:t>
            </a:r>
            <a:r>
              <a:rPr lang="en-US" dirty="0">
                <a:solidFill>
                  <a:srgbClr val="FFC000"/>
                </a:solidFill>
              </a:rPr>
              <a:t>warm-up phase </a:t>
            </a:r>
            <a:r>
              <a:rPr lang="en-US" dirty="0"/>
              <a:t>of 10,000 optimization steps, and </a:t>
            </a:r>
            <a:r>
              <a:rPr lang="en-US" dirty="0">
                <a:solidFill>
                  <a:srgbClr val="FFC000"/>
                </a:solidFill>
              </a:rPr>
              <a:t>inverse square root scheduling</a:t>
            </a:r>
            <a:r>
              <a:rPr lang="en-US" dirty="0"/>
              <a:t>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92811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3F7AEB-5FC0-EA56-3337-850532FA4869}"/>
              </a:ext>
            </a:extLst>
          </p:cNvPr>
          <p:cNvSpPr txBox="1"/>
          <p:nvPr/>
        </p:nvSpPr>
        <p:spPr>
          <a:xfrm>
            <a:off x="985922" y="498763"/>
            <a:ext cx="71721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4000" dirty="0"/>
              <a:t>Inverse Square Root Schedule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C7320C-5FA5-0178-D3F0-EC2C1AA29366}"/>
                  </a:ext>
                </a:extLst>
              </p:cNvPr>
              <p:cNvSpPr txBox="1"/>
              <p:nvPr/>
            </p:nvSpPr>
            <p:spPr>
              <a:xfrm>
                <a:off x="415636" y="2220685"/>
                <a:ext cx="8110847" cy="2910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L" sz="2400" dirty="0">
                    <a:latin typeface="+mn-lt"/>
                  </a:rPr>
                  <a:t>It is a learning rate schedule (for gradient descent)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L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IL" sz="2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den>
                    </m:f>
                  </m:oMath>
                </a14:m>
                <a:endParaRPr lang="en-IL" sz="2400" dirty="0">
                  <a:latin typeface="+mn-lt"/>
                </a:endParaRPr>
              </a:p>
              <a:p>
                <a:endParaRPr lang="en-IL" sz="2400" dirty="0">
                  <a:latin typeface="+mn-lt"/>
                </a:endParaRPr>
              </a:p>
              <a:p>
                <a:r>
                  <a:rPr lang="en-IL" sz="2400" dirty="0">
                    <a:latin typeface="+mn-lt"/>
                  </a:rPr>
                  <a:t>where </a:t>
                </a:r>
                <a14:m>
                  <m:oMath xmlns:m="http://schemas.openxmlformats.org/officeDocument/2006/math">
                    <m:r>
                      <a:rPr lang="en-IL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sz="2400" dirty="0">
                    <a:latin typeface="+mn-lt"/>
                  </a:rPr>
                  <a:t> is the current training iteration and </a:t>
                </a:r>
                <a14:m>
                  <m:oMath xmlns:m="http://schemas.openxmlformats.org/officeDocument/2006/math">
                    <m:r>
                      <a:rPr lang="en-IL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L" sz="2400" dirty="0">
                    <a:latin typeface="+mn-lt"/>
                  </a:rPr>
                  <a:t> is the number of warm-up steps. This sets a constant learning rate for first k steps and then decays the learning rate until pre-training is over.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C7320C-5FA5-0178-D3F0-EC2C1AA29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36" y="2220685"/>
                <a:ext cx="8110847" cy="2910733"/>
              </a:xfrm>
              <a:prstGeom prst="rect">
                <a:avLst/>
              </a:prstGeom>
              <a:blipFill>
                <a:blip r:embed="rId2"/>
                <a:stretch>
                  <a:fillRect l="-1250" t="-1732" r="-1250" b="-34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4719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D6C46-8A34-6A98-A201-11BE1B8E7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F425A-9D81-1353-43CF-C3288D77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Lyapunov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1672C-0E9E-7C3D-AC9E-7DAC0118A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/>
              <a:t>We train </a:t>
            </a:r>
            <a:r>
              <a:rPr lang="en-US" dirty="0">
                <a:solidFill>
                  <a:srgbClr val="FF0000"/>
                </a:solidFill>
              </a:rPr>
              <a:t>transformers</a:t>
            </a:r>
            <a:r>
              <a:rPr lang="en-US" dirty="0"/>
              <a:t> with 8 layers, 10 </a:t>
            </a:r>
            <a:r>
              <a:rPr lang="en-US" dirty="0">
                <a:solidFill>
                  <a:srgbClr val="FF0000"/>
                </a:solidFill>
              </a:rPr>
              <a:t>attention heads </a:t>
            </a:r>
            <a:r>
              <a:rPr lang="en-US" dirty="0"/>
              <a:t>and an </a:t>
            </a:r>
            <a:r>
              <a:rPr lang="en-US" dirty="0">
                <a:solidFill>
                  <a:srgbClr val="FF0000"/>
                </a:solidFill>
              </a:rPr>
              <a:t>embedding dimension </a:t>
            </a:r>
            <a:r>
              <a:rPr lang="en-US" dirty="0"/>
              <a:t>of 640 (ablation studies on different model sizes can be found in Appendix C), on </a:t>
            </a:r>
            <a:r>
              <a:rPr lang="en-US" dirty="0">
                <a:solidFill>
                  <a:srgbClr val="00B050"/>
                </a:solidFill>
              </a:rPr>
              <a:t>batches</a:t>
            </a:r>
            <a:r>
              <a:rPr lang="en-US" dirty="0"/>
              <a:t> of 16 examples, using the </a:t>
            </a:r>
            <a:r>
              <a:rPr lang="en-US" dirty="0">
                <a:solidFill>
                  <a:srgbClr val="00B050"/>
                </a:solidFill>
              </a:rPr>
              <a:t>Adam optimizer </a:t>
            </a:r>
            <a:r>
              <a:rPr lang="en-US" dirty="0"/>
              <a:t>[Kingma and Ba, 2014] with </a:t>
            </a:r>
            <a:r>
              <a:rPr lang="en-US" dirty="0">
                <a:solidFill>
                  <a:srgbClr val="00B050"/>
                </a:solidFill>
              </a:rPr>
              <a:t>a learning rate </a:t>
            </a:r>
            <a:r>
              <a:rPr lang="en-US" dirty="0"/>
              <a:t>of 10−4, an initial linear </a:t>
            </a:r>
            <a:r>
              <a:rPr lang="en-US" dirty="0">
                <a:solidFill>
                  <a:srgbClr val="00B050"/>
                </a:solidFill>
              </a:rPr>
              <a:t>warm-up phase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of 10,000 optimization steps, and </a:t>
            </a:r>
            <a:r>
              <a:rPr lang="en-US" dirty="0">
                <a:solidFill>
                  <a:srgbClr val="00B050"/>
                </a:solidFill>
              </a:rPr>
              <a:t>inverse square root scheduling.</a:t>
            </a:r>
            <a:endParaRPr lang="en-IL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869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6F001-4788-EE6B-BD89-E12AC070B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L" dirty="0"/>
              <a:t>Transformers</a:t>
            </a:r>
          </a:p>
        </p:txBody>
      </p:sp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6A3D5ACE-EFAA-752B-96E1-0A811CC7B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99" y="4375008"/>
            <a:ext cx="7493000" cy="1917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733AB1-3399-BCA3-C24C-45CBB9FC8558}"/>
              </a:ext>
            </a:extLst>
          </p:cNvPr>
          <p:cNvSpPr txBox="1"/>
          <p:nvPr/>
        </p:nvSpPr>
        <p:spPr>
          <a:xfrm>
            <a:off x="2330840" y="2247802"/>
            <a:ext cx="44823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4400" dirty="0"/>
              <a:t>Will be next time!</a:t>
            </a:r>
          </a:p>
        </p:txBody>
      </p:sp>
      <p:pic>
        <p:nvPicPr>
          <p:cNvPr id="13314" name="Picture 2" descr="Optimus Prime | Transformers Movie Wiki | Fandom">
            <a:extLst>
              <a:ext uri="{FF2B5EF4-FFF2-40B4-BE49-F238E27FC236}">
                <a16:creationId xmlns:a16="http://schemas.microsoft.com/office/drawing/2014/main" id="{72DB9309-531C-0232-B58F-43432D921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78" y="1579201"/>
            <a:ext cx="1793340" cy="268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Bumblebee | Transformers Movie Wiki | Fandom">
            <a:extLst>
              <a:ext uri="{FF2B5EF4-FFF2-40B4-BE49-F238E27FC236}">
                <a16:creationId xmlns:a16="http://schemas.microsoft.com/office/drawing/2014/main" id="{A08B1463-CD55-C5F9-F328-949D4E23C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4576" y="1916875"/>
            <a:ext cx="1698143" cy="223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585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24532</TotalTime>
  <Words>1490</Words>
  <Application>Microsoft Macintosh PowerPoint</Application>
  <PresentationFormat>On-screen Show (4:3)</PresentationFormat>
  <Paragraphs>256</Paragraphs>
  <Slides>38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Cambria Math</vt:lpstr>
      <vt:lpstr>Office Theme</vt:lpstr>
      <vt:lpstr>AI in Mathematics   Lecture 6 Deep Learning in Mathematics</vt:lpstr>
      <vt:lpstr>About This Course</vt:lpstr>
      <vt:lpstr>Lyapunov Functions</vt:lpstr>
      <vt:lpstr>Lyapunov Functions</vt:lpstr>
      <vt:lpstr>Lyapunov Functions</vt:lpstr>
      <vt:lpstr>Lyapunov functions</vt:lpstr>
      <vt:lpstr>PowerPoint Presentation</vt:lpstr>
      <vt:lpstr>Lyapunov functions</vt:lpstr>
      <vt:lpstr>Transformers</vt:lpstr>
      <vt:lpstr>Sequential data</vt:lpstr>
      <vt:lpstr>Types of problems</vt:lpstr>
      <vt:lpstr>Types of problems</vt:lpstr>
      <vt:lpstr>Approach</vt:lpstr>
      <vt:lpstr>Preprocessing</vt:lpstr>
      <vt:lpstr>Tokenization</vt:lpstr>
      <vt:lpstr>Byte Pair Encoding</vt:lpstr>
      <vt:lpstr>Byte Pair Encoding</vt:lpstr>
      <vt:lpstr>Embeddings</vt:lpstr>
      <vt:lpstr>One Hot Encoding</vt:lpstr>
      <vt:lpstr>Embeddings</vt:lpstr>
      <vt:lpstr>Embedding</vt:lpstr>
      <vt:lpstr>Chat GPT generated</vt:lpstr>
      <vt:lpstr>Embedding</vt:lpstr>
      <vt:lpstr>Word2Vec</vt:lpstr>
      <vt:lpstr>Word2Vec</vt:lpstr>
      <vt:lpstr>Word2Vec</vt:lpstr>
      <vt:lpstr>Word2Vec</vt:lpstr>
      <vt:lpstr>Word2Vec Arithmetics</vt:lpstr>
      <vt:lpstr>Word2Vec</vt:lpstr>
      <vt:lpstr>Modeling</vt:lpstr>
      <vt:lpstr>Recurent Neural Network</vt:lpstr>
      <vt:lpstr>PowerPoint Presentation</vt:lpstr>
      <vt:lpstr>Loss function</vt:lpstr>
      <vt:lpstr>Seq2Seq</vt:lpstr>
      <vt:lpstr>Seq2Seq</vt:lpstr>
      <vt:lpstr>Seq2Seq</vt:lpstr>
      <vt:lpstr>Seq2Seq</vt:lpstr>
      <vt:lpstr>Attention!!!!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Alexander Shlimovich</cp:lastModifiedBy>
  <cp:revision>33</cp:revision>
  <dcterms:created xsi:type="dcterms:W3CDTF">2013-01-27T09:14:16Z</dcterms:created>
  <dcterms:modified xsi:type="dcterms:W3CDTF">2025-04-29T07:28:52Z</dcterms:modified>
</cp:coreProperties>
</file>